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30"/>
  </p:notesMasterIdLst>
  <p:sldIdLst>
    <p:sldId id="266" r:id="rId2"/>
    <p:sldId id="267" r:id="rId3"/>
    <p:sldId id="268" r:id="rId4"/>
    <p:sldId id="256" r:id="rId5"/>
    <p:sldId id="257" r:id="rId6"/>
    <p:sldId id="258" r:id="rId7"/>
    <p:sldId id="259" r:id="rId8"/>
    <p:sldId id="260" r:id="rId9"/>
    <p:sldId id="261" r:id="rId10"/>
    <p:sldId id="263" r:id="rId11"/>
    <p:sldId id="262"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C32935-4FA0-45BA-AB59-C68CB1FDE9C4}" type="datetimeFigureOut">
              <a:rPr lang="tr-TR" smtClean="0"/>
              <a:pPr/>
              <a:t>23.5.2018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30372F-9399-47DC-A767-459C822AAFA5}" type="slidenum">
              <a:rPr lang="tr-TR" smtClean="0"/>
              <a:pPr/>
              <a:t>‹#›</a:t>
            </a:fld>
            <a:endParaRPr lang="tr-TR"/>
          </a:p>
        </p:txBody>
      </p:sp>
    </p:spTree>
    <p:extLst>
      <p:ext uri="{BB962C8B-B14F-4D97-AF65-F5344CB8AC3E}">
        <p14:creationId xmlns:p14="http://schemas.microsoft.com/office/powerpoint/2010/main" xmlns="" val="2381708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4</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5</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6</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7</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8</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9</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10</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530372F-9399-47DC-A767-459C822AAFA5}" type="slidenum">
              <a:rPr lang="tr-TR" smtClean="0"/>
              <a:pPr/>
              <a:t>11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randomBar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randomBar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Tree>
  </p:cSld>
  <p:clrMapOvr>
    <a:masterClrMapping/>
  </p:clrMapOvr>
  <p:transition>
    <p:randomBar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620CBFB-3814-4DFC-9E07-D326F914DE7C}" type="datetimeFigureOut">
              <a:rPr lang="tr-TR" smtClean="0"/>
              <a:pPr/>
              <a:t>23.5.2018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D2B71BE-98FE-41A3-8C8B-9A60669F2B4E}"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transition>
    <p:randomBar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620CBFB-3814-4DFC-9E07-D326F914DE7C}" type="datetimeFigureOut">
              <a:rPr lang="tr-TR" smtClean="0"/>
              <a:pPr/>
              <a:t>23.5.2018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D2B71BE-98FE-41A3-8C8B-9A60669F2B4E}"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p:randomBar dir="vert"/>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images.google.com.tr/imgres?imgurl=http://www.ufukcelik.org/arkadas%5b1%5d.jpg&amp;imgrefurl=http://www.ufukcelik.org/2.html&amp;usg=__D1rPZafydhmmY1exbpULryWwAO8=&amp;h=356&amp;w=323&amp;sz=25&amp;hl=tr&amp;start=1&amp;itbs=1&amp;tbnid=srCx9ommpjIt0M:&amp;tbnh=121&amp;tbnw=110&amp;prev=/images?q=arkada%C5%9F&amp;hl=tr&amp;gbv=2&amp;tbs=isch: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om.tr/imgres?imgurl=http://www.rizeshcek.gov.tr/images/egitim2.jpg&amp;imgrefurl=http://www.rizeshcek.gov.tr/egitim_arastirma_yazisi.htm&amp;h=315&amp;w=510&amp;sz=28&amp;hl=tr&amp;start=53&amp;tbnid=l6OBVuVHddeHZM:&amp;tbnh=81&amp;tbnw=131&amp;prev=/images%3Fq%3De%25C4%259Fitimde%2Betik%26start%3D40%26gbv%3D2%26ndsp%3D20%26hl%3Dtr%26sa%3DN"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images.google.com.tr/imgres?imgurl=http://www.rizeshcek.gov.tr/images/egitim3.jpg&amp;imgrefurl=http://www.rizeshcek.gov.tr/egitim_arastirma_yazisi.htm&amp;h=442&amp;w=369&amp;sz=64&amp;hl=tr&amp;start=75&amp;tbnid=JLD-LtgV8nDx-M:&amp;tbnh=127&amp;tbnw=106&amp;prev=/images%3Fq%3De%25C4%259Fitimde%2Betik%26start%3D60%26gbv%3D2%26ndsp%3D20%26hl%3Dtr%26sa%3DN"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m.tr/imgres?imgurl=http://www.ilkisikozelegitim.net/images/galeri/ft50.jpg&amp;imgrefurl=http://www.ilkisikozelegitim.net/rehberlik.php&amp;h=280&amp;w=450&amp;sz=33&amp;hl=tr&amp;start=47&amp;tbnid=ErDnDS1SdK6tQM:&amp;tbnh=79&amp;tbnw=127&amp;prev=/images%3Fq%3De%25C4%259Fitim%2Bprogram%26start%3D40%26gbv%3D2%26ndsp%3D20%26hl%3Dtr%26sa%3D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hyperlink" Target="http://images.google.com.tr/imgres?imgurl=http://www.haberk.com/images/haber/n_20276_ataturk(1).jpg&amp;imgrefurl=http://www.haberk.com/haberler/siyaset/chp-den-sok-iddialar-/&amp;h=200&amp;w=250&amp;sz=10&amp;hl=tr&amp;start=37&amp;tbnid=4JBawOT87G2zwM:&amp;tbnh=89&amp;tbnw=111&amp;prev=/images%3Fq%3D%25C3%2596%25C4%259ERETMEN%2BATAT%25C3%259CRK%26start%3D20%26gbv%3D2%26ndsp%3D20%26hl%3Dtr%26sa%3DN" TargetMode="External"/><Relationship Id="rId7" Type="http://schemas.openxmlformats.org/officeDocument/2006/relationships/hyperlink" Target="http://images.google.com.tr/imgres?imgurl=http://www.karahalli.com/images/haber/100.jpg&amp;imgrefurl=http://www.karahalli.com/haberoku.asp%3FhaberID%3D100&amp;h=328&amp;w=300&amp;sz=52&amp;hl=tr&amp;start=133&amp;tbnid=IVP-9QMt3voDcM:&amp;tbnh=118&amp;tbnw=108&amp;prev=/images%3Fq%3D%25C3%2596%25C4%259ERETMEN%2BATAT%25C3%259CRK%26start%3D120%26gbv%3D2%26ndsp%3D20%26hl%3Dtr%26sa%3DN" TargetMode="Externa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hyperlink" Target="http://images.google.com.tr/imgres?imgurl=http://upload.wikimedia.org/wikipedia/commons/thumb/d/dd/Ataturk_Alfabe.gif/200px-Ataturk_Alfabe.gif&amp;imgrefurl=http://www.masterhack.com/turkiye-cumhuriyeti-tarihi-t54252.html%3Fp%3D632235&amp;h=290&amp;w=200&amp;sz=58&amp;hl=tr&amp;start=36&amp;tbnid=xtd4aGaNAczY_M:&amp;tbnh=115&amp;tbnw=79&amp;prev=/images%3Fq%3D%25C3%2596%25C4%259ERETMEN%2BATAT%25C3%259CRK%26start%3D20%26gbv%3D2%26ndsp%3D20%26hl%3Dtr%26sa%3DN" TargetMode="External"/><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images.google.com.tr/imgres?imgurl=http://www.milliyet.com.tr/2007/10/30/guncel/resim/agun7.jpg&amp;imgrefurl=http://www.ataturktoday.com/84cumhuriyetbayrami.htm&amp;h=341&amp;w=450&amp;sz=36&amp;hl=tr&amp;start=76&amp;tbnid=FMwiE3ImuqD_WM:&amp;tbnh=96&amp;tbnw=127&amp;prev=/images%3Fq%3Dsayg%25C4%25B1l%25C4%25B1%2B%25C3%25B6%25C4%259Frenci%26start%3D61%26gbv%3D2%26ndsp%3D20%26hl%3Dtr%26sa%3D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images.google.com.tr/imgres?imgurl=http://www.forumhaylaz.com/image.php%3Fu%3D1%26dateline%3D1195643901&amp;imgrefurl=http://www.forumhaylaz.com/40-tane-cep-telefonunuza-alooo-sesi-t1895.html%3Ft%3D1895&amp;h=170&amp;w=160&amp;sz=43&amp;hl=tr&amp;start=4&amp;tbnid=slWuOTDV9hvboM:&amp;tbnh=99&amp;tbnw=93&amp;prev=/images%3Fq%3Dhaylaz%2B%25C3%25B6%25C4%259Frenci%26gbv%3D2%26hl%3Dt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images.google.com.tr/imgres?imgurl=http://www.megakomik.com/pictures/originals/komik_21567.jpg&amp;imgrefurl=http://www.harbiforum.net/komik-resimler/44886-sigara-zararlidir.html&amp;h=489&amp;w=450&amp;sz=33&amp;hl=tr&amp;start=15&amp;tbnid=d8an3LP043CBnM:&amp;tbnh=130&amp;tbnw=120&amp;prev=/images%3Fq%3Dsigara%2Bzararl%25C4%25B1d%25C4%25B1r%26gbv%3D2%26hl%3Dt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http://images.google.com.tr/imgres?imgurl=http://www.loadtr.com/k-127707-inek_%C3%B6%C4%9Frenci.jpg&amp;imgrefurl=http://www.loadtr.com/resim/9-insan_Resimleri/s173&amp;h=150&amp;w=150&amp;sz=5&amp;hl=tr&amp;start=19&amp;tbnid=vltoMTZuDtrv3M:&amp;tbnh=96&amp;tbnw=96&amp;prev=/images%3Fq%3Dinek%2B%25C3%25B6%25C4%259Frenci%26gbv%3D2%26ndsp%3D20%26hl%3Dtr%26sa%3D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images.google.com.tr/imgres?imgurl=http://www.bebekresimleri.biz/data/thumbnails/16/00706.jpg&amp;imgrefurl=http://www.bebekresimleri.biz/k-meslek-resimleri-16.htm%3Fpage%3D2&amp;h=67&amp;w=100&amp;sz=3&amp;hl=tr&amp;start=1&amp;tbnid=bw9w0I1NshEhgM:&amp;tbnh=55&amp;tbnw=82&amp;prev=/images%3Fq%3DPARMAK%2BKALDIRAN%2B%25C3%2596%25C4%259ERENC%25C4%25B0%26gbv%3D2%26hl%3Dt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images.google.com.tr/imgres?imgurl=http://www.kulphaber.net/images/news/774.jpg&amp;imgrefurl=http://www.kulphaber.net/news_detail.php%3Fid%3D450&amp;h=411&amp;w=445&amp;sz=35&amp;hl=tr&amp;start=5&amp;tbnid=5Ub4R0JbWAkGUM:&amp;tbnh=117&amp;tbnw=127&amp;prev=/images%3Fq%3DK%25C4%25B0TAP%26gbv%3D2%26hl%3Dt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images.google.com.tr/imgres?imgurl=http://bp0.blogger.com/_lw2JdaHOtao/Rxu9uK03SGI/AAAAAAAAAIQ/1n_uBJMd0V0/s320/asker.gif&amp;imgrefurl=http://nennenmutfakta.blogspot.com/2007/10/yce-trk-ulusunun-bai-saolsun.html&amp;h=320&amp;w=268&amp;sz=163&amp;hl=tr&amp;start=74&amp;tbnid=6RhkZvIwM2FNLM:&amp;tbnh=118&amp;tbnw=99&amp;prev=/images%3Fq%3DT%25C3%259CRK%2BULUSU%26start%3D61%26gbv%3D2%26ndsp%3D20%26hl%3Dtr%26sa%3DN" TargetMode="External"/><Relationship Id="rId2"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hyperlink" Target="http://images.google.com.tr/imgres?imgurl=http://www.ensonhaber.com/images/photo_gallery/6105.jpg&amp;imgrefurl=http://www.forumex.net/guncel-olaylar/189102-turk-ulusu-ataturk-icin-agladi.html&amp;h=375&amp;w=512&amp;sz=41&amp;hl=tr&amp;start=123&amp;tbnid=zlYBnvNaf0NC0M:&amp;tbnh=96&amp;tbnw=131&amp;prev=/images%3Fq%3DT%25C3%259CRK%2BULUSU%26start%3D121%26gbv%3D2%26ndsp%3D20%26hl%3Dtr%26sa%3DN" TargetMode="External"/><Relationship Id="rId4" Type="http://schemas.openxmlformats.org/officeDocument/2006/relationships/image" Target="../media/image2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38200" y="685800"/>
            <a:ext cx="7543800" cy="1524000"/>
          </a:xfrm>
        </p:spPr>
        <p:txBody>
          <a:bodyPr>
            <a:normAutofit fontScale="90000"/>
          </a:bodyPr>
          <a:lstStyle/>
          <a:p>
            <a:r>
              <a:rPr lang="tr-TR" sz="11500" dirty="0" smtClean="0"/>
              <a:t>Etik Günü</a:t>
            </a:r>
            <a:endParaRPr lang="tr-TR" sz="11500" dirty="0"/>
          </a:p>
        </p:txBody>
      </p:sp>
      <p:sp>
        <p:nvSpPr>
          <p:cNvPr id="3" name="Alt Başlık 2"/>
          <p:cNvSpPr>
            <a:spLocks noGrp="1"/>
          </p:cNvSpPr>
          <p:nvPr>
            <p:ph type="subTitle" idx="1"/>
          </p:nvPr>
        </p:nvSpPr>
        <p:spPr>
          <a:xfrm>
            <a:off x="838200" y="3352800"/>
            <a:ext cx="7467600" cy="2438400"/>
          </a:xfrm>
        </p:spPr>
        <p:txBody>
          <a:bodyPr>
            <a:noAutofit/>
          </a:bodyPr>
          <a:lstStyle/>
          <a:p>
            <a:pPr algn="just"/>
            <a:r>
              <a:rPr lang="tr-TR" sz="3200" dirty="0"/>
              <a:t>25 Mayıs tarihi bütün dünyada etik günü olarak kutlanmaktadır. Bizim kültürümüze kavram ve çerçeve olarak farklı olan bu terim son yıllarda ülkemizde de önem kazanmış bulunmaktadır. </a:t>
            </a:r>
          </a:p>
        </p:txBody>
      </p:sp>
    </p:spTree>
    <p:extLst>
      <p:ext uri="{BB962C8B-B14F-4D97-AF65-F5344CB8AC3E}">
        <p14:creationId xmlns:p14="http://schemas.microsoft.com/office/powerpoint/2010/main" xmlns="" val="1882686906"/>
      </p:ext>
    </p:extLst>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5400" y="381000"/>
            <a:ext cx="6400800" cy="3048000"/>
          </a:xfrm>
        </p:spPr>
        <p:txBody>
          <a:bodyPr>
            <a:normAutofit/>
          </a:bodyPr>
          <a:lstStyle/>
          <a:p>
            <a:pPr algn="ctr">
              <a:buNone/>
            </a:pPr>
            <a:r>
              <a:rPr lang="tr-TR" sz="2800" dirty="0" smtClean="0"/>
              <a:t>   Bir arkadaş ender bir mücevher gibidir. Kolay elde edilmez. Seni güldürür, yüreklendirir, ihtiyaç duyduğun zaman sana yardımca olur, seni dinler; sana yüreğini açar.</a:t>
            </a:r>
            <a:br>
              <a:rPr lang="tr-TR" sz="2800" dirty="0" smtClean="0"/>
            </a:br>
            <a:endParaRPr lang="tr-TR" sz="2800" dirty="0"/>
          </a:p>
        </p:txBody>
      </p:sp>
      <p:pic>
        <p:nvPicPr>
          <p:cNvPr id="25602" name="Picture 2" descr="http://t1.gstatic.com/images?q=tbn:srCx9ommpjIt0M:http://www.ufukcelik.org/arkadas%255B1%255D.jpg">
            <a:hlinkClick r:id="rId3"/>
          </p:cNvPr>
          <p:cNvPicPr>
            <a:picLocks noChangeAspect="1" noChangeArrowheads="1"/>
          </p:cNvPicPr>
          <p:nvPr/>
        </p:nvPicPr>
        <p:blipFill>
          <a:blip r:embed="rId4"/>
          <a:srcRect/>
          <a:stretch>
            <a:fillRect/>
          </a:stretch>
        </p:blipFill>
        <p:spPr bwMode="auto">
          <a:xfrm>
            <a:off x="2971800" y="3200400"/>
            <a:ext cx="3124200" cy="2362200"/>
          </a:xfrm>
          <a:prstGeom prst="rect">
            <a:avLst/>
          </a:prstGeom>
          <a:noFill/>
          <a:ln w="101600">
            <a:solidFill>
              <a:schemeClr val="tx1"/>
            </a:solidFill>
          </a:ln>
        </p:spPr>
      </p:pic>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47800" y="228600"/>
            <a:ext cx="6705600" cy="3886200"/>
          </a:xfrm>
        </p:spPr>
        <p:txBody>
          <a:bodyPr>
            <a:noAutofit/>
          </a:bodyPr>
          <a:lstStyle/>
          <a:p>
            <a:pPr marL="0" indent="0" algn="ctr">
              <a:buNone/>
            </a:pPr>
            <a:r>
              <a:rPr lang="tr-TR" sz="3200" dirty="0" smtClean="0"/>
              <a:t>Bu yüzden onların </a:t>
            </a:r>
            <a:r>
              <a:rPr lang="tr-TR" sz="3200" dirty="0" err="1" smtClean="0"/>
              <a:t>kalperine</a:t>
            </a:r>
            <a:r>
              <a:rPr lang="tr-TR" sz="3200" dirty="0" smtClean="0"/>
              <a:t> ne bir çivi çak nede çıkar’’ demiş.</a:t>
            </a:r>
          </a:p>
          <a:p>
            <a:pPr algn="ctr"/>
            <a:endParaRPr lang="tr-TR" sz="3200" dirty="0" smtClean="0"/>
          </a:p>
          <a:p>
            <a:pPr algn="ctr"/>
            <a:endParaRPr lang="tr-TR" sz="3200" dirty="0"/>
          </a:p>
        </p:txBody>
      </p:sp>
      <p:pic>
        <p:nvPicPr>
          <p:cNvPr id="3074" name="Picture 2" descr="C:\Users\kkkk\Desktop\en-etik-sirketler.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362199" y="2667000"/>
            <a:ext cx="4657725" cy="268605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tr-TR" b="1" dirty="0">
                <a:solidFill>
                  <a:schemeClr val="tx1"/>
                </a:solidFill>
                <a:effectLst>
                  <a:outerShdw blurRad="38100" dist="38100" dir="2700000" algn="tl">
                    <a:srgbClr val="C0C0C0"/>
                  </a:outerShdw>
                </a:effectLst>
              </a:rPr>
              <a:t>Eğitimde Etiğin Önemi</a:t>
            </a:r>
          </a:p>
        </p:txBody>
      </p:sp>
      <p:sp>
        <p:nvSpPr>
          <p:cNvPr id="21507" name="Rectangle 3"/>
          <p:cNvSpPr>
            <a:spLocks noGrp="1" noChangeArrowheads="1"/>
          </p:cNvSpPr>
          <p:nvPr>
            <p:ph idx="1"/>
          </p:nvPr>
        </p:nvSpPr>
        <p:spPr/>
        <p:txBody>
          <a:bodyPr/>
          <a:lstStyle/>
          <a:p>
            <a:pPr algn="ctr">
              <a:lnSpc>
                <a:spcPct val="80000"/>
              </a:lnSpc>
              <a:buFont typeface="Wingdings" pitchFamily="2" charset="2"/>
              <a:buNone/>
            </a:pPr>
            <a:r>
              <a:rPr lang="tr-TR" sz="2800" b="1" dirty="0"/>
              <a:t>Eğitim insanı doğumdan ölüme etkileyen ve bir şekle sokmaya çalışan bir süreçtir.</a:t>
            </a:r>
          </a:p>
          <a:p>
            <a:pPr algn="ctr">
              <a:lnSpc>
                <a:spcPct val="80000"/>
              </a:lnSpc>
              <a:buFont typeface="Wingdings" pitchFamily="2" charset="2"/>
              <a:buNone/>
            </a:pPr>
            <a:endParaRPr lang="tr-TR" sz="900" b="1" dirty="0"/>
          </a:p>
          <a:p>
            <a:pPr>
              <a:lnSpc>
                <a:spcPct val="80000"/>
              </a:lnSpc>
              <a:buFont typeface="Wingdings" pitchFamily="2" charset="2"/>
              <a:buNone/>
            </a:pPr>
            <a:r>
              <a:rPr lang="tr-TR" sz="2800" b="1" dirty="0"/>
              <a:t>	Etik ise</a:t>
            </a:r>
          </a:p>
          <a:p>
            <a:pPr>
              <a:lnSpc>
                <a:spcPct val="80000"/>
              </a:lnSpc>
              <a:buFont typeface="Wingdings" pitchFamily="2" charset="2"/>
              <a:buChar char="ü"/>
            </a:pPr>
            <a:r>
              <a:rPr lang="tr-TR" sz="2800" b="1" dirty="0"/>
              <a:t>İnsanın ne yapmalıyım?</a:t>
            </a:r>
          </a:p>
          <a:p>
            <a:pPr>
              <a:lnSpc>
                <a:spcPct val="80000"/>
              </a:lnSpc>
              <a:buFont typeface="Wingdings" pitchFamily="2" charset="2"/>
              <a:buChar char="ü"/>
            </a:pPr>
            <a:r>
              <a:rPr lang="tr-TR" sz="2800" b="1" dirty="0"/>
              <a:t>Nasıl yapmalıyım?</a:t>
            </a:r>
          </a:p>
          <a:p>
            <a:pPr>
              <a:lnSpc>
                <a:spcPct val="80000"/>
              </a:lnSpc>
              <a:buFont typeface="Wingdings" pitchFamily="2" charset="2"/>
              <a:buNone/>
            </a:pPr>
            <a:r>
              <a:rPr lang="tr-TR" sz="2800" b="1" dirty="0"/>
              <a:t>	Sorularına vermeye çalıştığı yanıttır.</a:t>
            </a:r>
          </a:p>
          <a:p>
            <a:pPr>
              <a:lnSpc>
                <a:spcPct val="80000"/>
              </a:lnSpc>
              <a:buFont typeface="Wingdings" pitchFamily="2" charset="2"/>
              <a:buNone/>
            </a:pPr>
            <a:endParaRPr lang="tr-TR" sz="1000" b="1" dirty="0"/>
          </a:p>
          <a:p>
            <a:pPr algn="ctr">
              <a:lnSpc>
                <a:spcPct val="80000"/>
              </a:lnSpc>
              <a:buFont typeface="Wingdings" pitchFamily="2" charset="2"/>
              <a:buNone/>
            </a:pPr>
            <a:r>
              <a:rPr lang="tr-TR" sz="2800" b="1" dirty="0"/>
              <a:t>Eğitim ve etik arasında bu anlamda zorunlu bir ilişki vardır.</a:t>
            </a:r>
          </a:p>
          <a:p>
            <a:pPr>
              <a:lnSpc>
                <a:spcPct val="80000"/>
              </a:lnSpc>
            </a:pPr>
            <a:endParaRPr lang="tr-TR" sz="2800" b="1" dirty="0"/>
          </a:p>
        </p:txBody>
      </p:sp>
    </p:spTree>
  </p:cSld>
  <p:clrMapOvr>
    <a:masterClrMapping/>
  </p:clrMapOvr>
  <p:transition>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tr-TR" b="1">
                <a:solidFill>
                  <a:srgbClr val="FF7C80"/>
                </a:solidFill>
                <a:effectLst>
                  <a:outerShdw blurRad="38100" dist="38100" dir="2700000" algn="tl">
                    <a:srgbClr val="C0C0C0"/>
                  </a:outerShdw>
                </a:effectLst>
              </a:rPr>
              <a:t>Eğitimde Etiğin Önemi</a:t>
            </a:r>
          </a:p>
        </p:txBody>
      </p:sp>
      <p:sp>
        <p:nvSpPr>
          <p:cNvPr id="22531" name="Rectangle 3"/>
          <p:cNvSpPr>
            <a:spLocks noGrp="1" noChangeArrowheads="1"/>
          </p:cNvSpPr>
          <p:nvPr>
            <p:ph type="body" idx="1"/>
          </p:nvPr>
        </p:nvSpPr>
        <p:spPr/>
        <p:txBody>
          <a:bodyPr/>
          <a:lstStyle/>
          <a:p>
            <a:pPr algn="ctr">
              <a:buFont typeface="Wingdings" pitchFamily="2" charset="2"/>
              <a:buNone/>
            </a:pPr>
            <a:r>
              <a:rPr lang="tr-TR" b="1" dirty="0"/>
              <a:t>Buradan hareketle eğitim,</a:t>
            </a:r>
          </a:p>
          <a:p>
            <a:pPr algn="ctr">
              <a:buFont typeface="Wingdings" pitchFamily="2" charset="2"/>
              <a:buNone/>
            </a:pPr>
            <a:r>
              <a:rPr lang="tr-TR" b="1" dirty="0"/>
              <a:t> yaşam boyunca süren </a:t>
            </a:r>
          </a:p>
          <a:p>
            <a:pPr algn="ctr">
              <a:buFont typeface="Wingdings" pitchFamily="2" charset="2"/>
              <a:buNone/>
            </a:pPr>
            <a:r>
              <a:rPr lang="tr-TR" b="1" dirty="0"/>
              <a:t>”etik bir kendini tanıma sürecidir”.</a:t>
            </a:r>
          </a:p>
          <a:p>
            <a:pPr algn="ctr">
              <a:buFont typeface="Wingdings" pitchFamily="2" charset="2"/>
              <a:buNone/>
            </a:pPr>
            <a:endParaRPr lang="tr-TR" b="1" dirty="0"/>
          </a:p>
          <a:p>
            <a:pPr algn="ctr">
              <a:buFont typeface="Wingdings" pitchFamily="2" charset="2"/>
              <a:buNone/>
            </a:pPr>
            <a:r>
              <a:rPr lang="tr-TR" b="1" dirty="0"/>
              <a:t>Eğitim insanı, insanî değerler doğrultusunda yetiştirmeye çalışmaktır.</a:t>
            </a:r>
          </a:p>
          <a:p>
            <a:pPr algn="ctr">
              <a:buFont typeface="Wingdings" pitchFamily="2" charset="2"/>
              <a:buNone/>
            </a:pPr>
            <a:endParaRPr lang="tr-TR" b="1" dirty="0">
              <a:solidFill>
                <a:schemeClr val="bg2"/>
              </a:solidFill>
            </a:endParaRPr>
          </a:p>
          <a:p>
            <a:endParaRPr lang="tr-TR" b="1" dirty="0">
              <a:solidFill>
                <a:schemeClr val="bg2"/>
              </a:solidFill>
            </a:endParaRPr>
          </a:p>
        </p:txBody>
      </p:sp>
    </p:spTree>
  </p:cSld>
  <p:clrMapOvr>
    <a:masterClrMapping/>
  </p:clrMapOvr>
  <p:transition>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tr-TR" b="1">
                <a:solidFill>
                  <a:srgbClr val="FF7C80"/>
                </a:solidFill>
                <a:effectLst>
                  <a:outerShdw blurRad="38100" dist="38100" dir="2700000" algn="tl">
                    <a:srgbClr val="C0C0C0"/>
                  </a:outerShdw>
                </a:effectLst>
              </a:rPr>
              <a:t>Eğitimde Etiğin Önemi</a:t>
            </a:r>
          </a:p>
        </p:txBody>
      </p:sp>
      <p:sp>
        <p:nvSpPr>
          <p:cNvPr id="23555" name="Rectangle 3"/>
          <p:cNvSpPr>
            <a:spLocks noGrp="1" noChangeArrowheads="1"/>
          </p:cNvSpPr>
          <p:nvPr>
            <p:ph type="body" idx="1"/>
          </p:nvPr>
        </p:nvSpPr>
        <p:spPr/>
        <p:txBody>
          <a:bodyPr/>
          <a:lstStyle/>
          <a:p>
            <a:pPr algn="ctr">
              <a:buFont typeface="Wingdings" pitchFamily="2" charset="2"/>
              <a:buNone/>
            </a:pPr>
            <a:r>
              <a:rPr lang="tr-TR" b="1" dirty="0"/>
              <a:t>Her tür  eğitim etkinliğinde temel olarak</a:t>
            </a:r>
          </a:p>
          <a:p>
            <a:pPr algn="ctr">
              <a:buFont typeface="Wingdings" pitchFamily="2" charset="2"/>
              <a:buNone/>
            </a:pPr>
            <a:r>
              <a:rPr lang="tr-TR" b="1" dirty="0"/>
              <a:t> dört boyut üzerinde durulması gerekmektedir.Bu boyutlar;</a:t>
            </a:r>
          </a:p>
          <a:p>
            <a:pPr algn="ctr">
              <a:buFont typeface="Wingdings" pitchFamily="2" charset="2"/>
              <a:buNone/>
            </a:pPr>
            <a:r>
              <a:rPr lang="tr-TR" b="1" dirty="0"/>
              <a:t>”amaç”</a:t>
            </a:r>
          </a:p>
          <a:p>
            <a:pPr algn="ctr">
              <a:buFont typeface="Wingdings" pitchFamily="2" charset="2"/>
              <a:buNone/>
            </a:pPr>
            <a:r>
              <a:rPr lang="tr-TR" b="1" dirty="0"/>
              <a:t>”kapsam”</a:t>
            </a:r>
          </a:p>
          <a:p>
            <a:pPr algn="ctr">
              <a:buFont typeface="Wingdings" pitchFamily="2" charset="2"/>
              <a:buNone/>
            </a:pPr>
            <a:r>
              <a:rPr lang="tr-TR" b="1" dirty="0"/>
              <a:t>”yöntem”</a:t>
            </a:r>
          </a:p>
          <a:p>
            <a:pPr algn="ctr">
              <a:buFont typeface="Wingdings" pitchFamily="2" charset="2"/>
              <a:buNone/>
            </a:pPr>
            <a:r>
              <a:rPr lang="tr-TR" b="1" dirty="0"/>
              <a:t>“değerlendirme “</a:t>
            </a:r>
            <a:r>
              <a:rPr lang="tr-TR" b="1" dirty="0" err="1"/>
              <a:t>dir</a:t>
            </a:r>
            <a:r>
              <a:rPr lang="tr-TR" b="1" dirty="0"/>
              <a:t>.</a:t>
            </a:r>
          </a:p>
          <a:p>
            <a:endParaRPr lang="tr-TR" b="1" dirty="0"/>
          </a:p>
        </p:txBody>
      </p:sp>
      <p:pic>
        <p:nvPicPr>
          <p:cNvPr id="23556" name="Picture 4" descr="egitim2">
            <a:hlinkClick r:id="rId2"/>
          </p:cNvPr>
          <p:cNvPicPr>
            <a:picLocks noChangeAspect="1" noChangeArrowheads="1"/>
          </p:cNvPicPr>
          <p:nvPr/>
        </p:nvPicPr>
        <p:blipFill>
          <a:blip r:embed="rId3"/>
          <a:srcRect/>
          <a:stretch>
            <a:fillRect/>
          </a:stretch>
        </p:blipFill>
        <p:spPr bwMode="auto">
          <a:xfrm>
            <a:off x="1142976" y="3643314"/>
            <a:ext cx="2592388" cy="1603375"/>
          </a:xfrm>
          <a:prstGeom prst="rect">
            <a:avLst/>
          </a:prstGeom>
          <a:noFill/>
        </p:spPr>
      </p:pic>
      <p:pic>
        <p:nvPicPr>
          <p:cNvPr id="23557" name="Picture 5" descr="egitim3">
            <a:hlinkClick r:id="rId4"/>
          </p:cNvPr>
          <p:cNvPicPr>
            <a:picLocks noChangeAspect="1" noChangeArrowheads="1"/>
          </p:cNvPicPr>
          <p:nvPr/>
        </p:nvPicPr>
        <p:blipFill>
          <a:blip r:embed="rId5"/>
          <a:srcRect/>
          <a:stretch>
            <a:fillRect/>
          </a:stretch>
        </p:blipFill>
        <p:spPr bwMode="auto">
          <a:xfrm>
            <a:off x="6572264" y="3643314"/>
            <a:ext cx="2160587" cy="1584325"/>
          </a:xfrm>
          <a:prstGeom prst="rect">
            <a:avLst/>
          </a:prstGeom>
          <a:noFill/>
        </p:spPr>
      </p:pic>
    </p:spTree>
  </p:cSld>
  <p:clrMapOvr>
    <a:masterClrMapping/>
  </p:clrMapOvr>
  <p:transition>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tr-TR" b="1">
                <a:solidFill>
                  <a:srgbClr val="FF7C80"/>
                </a:solidFill>
                <a:effectLst>
                  <a:outerShdw blurRad="38100" dist="38100" dir="2700000" algn="tl">
                    <a:srgbClr val="C0C0C0"/>
                  </a:outerShdw>
                </a:effectLst>
              </a:rPr>
              <a:t>Eğitimde Etiğin Önemi</a:t>
            </a:r>
          </a:p>
        </p:txBody>
      </p:sp>
      <p:sp>
        <p:nvSpPr>
          <p:cNvPr id="24579" name="Rectangle 3"/>
          <p:cNvSpPr>
            <a:spLocks noGrp="1" noChangeArrowheads="1"/>
          </p:cNvSpPr>
          <p:nvPr>
            <p:ph type="body" idx="1"/>
          </p:nvPr>
        </p:nvSpPr>
        <p:spPr/>
        <p:txBody>
          <a:bodyPr/>
          <a:lstStyle/>
          <a:p>
            <a:pPr algn="ctr">
              <a:buFont typeface="Wingdings" pitchFamily="2" charset="2"/>
              <a:buNone/>
            </a:pPr>
            <a:r>
              <a:rPr lang="tr-TR" b="1" dirty="0"/>
              <a:t>Bu boyutlar aynı zamanda eğitim programlarının geliştirilmesinde sorulan dört sorunun da yanıtını oluşturmaktadır.</a:t>
            </a:r>
          </a:p>
          <a:p>
            <a:pPr>
              <a:buFont typeface="Wingdings" pitchFamily="2" charset="2"/>
              <a:buNone/>
            </a:pPr>
            <a:endParaRPr lang="tr-TR" dirty="0">
              <a:solidFill>
                <a:schemeClr val="bg2"/>
              </a:solidFill>
            </a:endParaRPr>
          </a:p>
        </p:txBody>
      </p:sp>
      <p:pic>
        <p:nvPicPr>
          <p:cNvPr id="24580" name="Picture 4" descr="ft50">
            <a:hlinkClick r:id="rId2"/>
          </p:cNvPr>
          <p:cNvPicPr>
            <a:picLocks noChangeAspect="1" noChangeArrowheads="1"/>
          </p:cNvPicPr>
          <p:nvPr/>
        </p:nvPicPr>
        <p:blipFill>
          <a:blip r:embed="rId3"/>
          <a:srcRect/>
          <a:stretch>
            <a:fillRect/>
          </a:stretch>
        </p:blipFill>
        <p:spPr bwMode="auto">
          <a:xfrm>
            <a:off x="3203575" y="4005263"/>
            <a:ext cx="3008313" cy="1871662"/>
          </a:xfrm>
          <a:prstGeom prst="rect">
            <a:avLst/>
          </a:prstGeom>
          <a:noFill/>
        </p:spPr>
      </p:pic>
    </p:spTree>
  </p:cSld>
  <p:clrMapOvr>
    <a:masterClrMapping/>
  </p:clrMapOvr>
  <p:transition>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a:buFont typeface="Wingdings" pitchFamily="2" charset="2"/>
              <a:buChar char="Ø"/>
            </a:pPr>
            <a:r>
              <a:rPr lang="tr-TR" sz="3200" b="1" dirty="0">
                <a:solidFill>
                  <a:schemeClr val="tx1"/>
                </a:solidFill>
              </a:rPr>
              <a:t>Niçin? sorusunun yanıtını amaç boyutu oluşturmaktadır.</a:t>
            </a:r>
            <a:br>
              <a:rPr lang="tr-TR" sz="3200" b="1" dirty="0">
                <a:solidFill>
                  <a:schemeClr val="tx1"/>
                </a:solidFill>
              </a:rPr>
            </a:br>
            <a:endParaRPr lang="tr-TR" sz="3200" b="1" dirty="0">
              <a:solidFill>
                <a:schemeClr val="tx1"/>
              </a:solidFill>
            </a:endParaRPr>
          </a:p>
        </p:txBody>
      </p:sp>
      <p:sp>
        <p:nvSpPr>
          <p:cNvPr id="25603" name="Rectangle 3"/>
          <p:cNvSpPr>
            <a:spLocks noGrp="1" noChangeArrowheads="1"/>
          </p:cNvSpPr>
          <p:nvPr>
            <p:ph type="body" idx="1"/>
          </p:nvPr>
        </p:nvSpPr>
        <p:spPr/>
        <p:txBody>
          <a:bodyPr/>
          <a:lstStyle/>
          <a:p>
            <a:pPr>
              <a:lnSpc>
                <a:spcPct val="90000"/>
              </a:lnSpc>
              <a:buFont typeface="Wingdings" pitchFamily="2" charset="2"/>
              <a:buChar char="Ø"/>
            </a:pPr>
            <a:r>
              <a:rPr lang="tr-TR" b="1" dirty="0"/>
              <a:t>Ne ? sorusunun yanıtını ise kapsam</a:t>
            </a:r>
          </a:p>
          <a:p>
            <a:pPr>
              <a:lnSpc>
                <a:spcPct val="90000"/>
              </a:lnSpc>
              <a:buFont typeface="Wingdings" pitchFamily="2" charset="2"/>
              <a:buNone/>
            </a:pPr>
            <a:r>
              <a:rPr lang="tr-TR" b="1" dirty="0"/>
              <a:t>boyutunda verilir.</a:t>
            </a:r>
          </a:p>
          <a:p>
            <a:pPr>
              <a:lnSpc>
                <a:spcPct val="90000"/>
              </a:lnSpc>
              <a:buFont typeface="Wingdings" pitchFamily="2" charset="2"/>
              <a:buChar char="Ø"/>
            </a:pPr>
            <a:r>
              <a:rPr lang="tr-TR" b="1" dirty="0"/>
              <a:t>Nasıl ? Sorusu yöntem boyutunda</a:t>
            </a:r>
          </a:p>
          <a:p>
            <a:pPr>
              <a:lnSpc>
                <a:spcPct val="90000"/>
              </a:lnSpc>
              <a:buFont typeface="Wingdings" pitchFamily="2" charset="2"/>
              <a:buNone/>
            </a:pPr>
            <a:r>
              <a:rPr lang="tr-TR" b="1" dirty="0"/>
              <a:t>yanıtlanır.</a:t>
            </a:r>
          </a:p>
          <a:p>
            <a:pPr>
              <a:lnSpc>
                <a:spcPct val="90000"/>
              </a:lnSpc>
              <a:buFont typeface="Wingdings" pitchFamily="2" charset="2"/>
              <a:buChar char="Ø"/>
            </a:pPr>
            <a:r>
              <a:rPr lang="tr-TR" b="1" dirty="0"/>
              <a:t>Ne oldu? Sorusu ise değerlendirme</a:t>
            </a:r>
          </a:p>
          <a:p>
            <a:pPr>
              <a:lnSpc>
                <a:spcPct val="90000"/>
              </a:lnSpc>
              <a:buFont typeface="Wingdings" pitchFamily="2" charset="2"/>
              <a:buNone/>
            </a:pPr>
            <a:r>
              <a:rPr lang="tr-TR" b="1" dirty="0"/>
              <a:t>boyutunda elde edilen bilgilerle</a:t>
            </a:r>
          </a:p>
          <a:p>
            <a:pPr>
              <a:lnSpc>
                <a:spcPct val="90000"/>
              </a:lnSpc>
              <a:buFont typeface="Wingdings" pitchFamily="2" charset="2"/>
              <a:buNone/>
            </a:pPr>
            <a:r>
              <a:rPr lang="tr-TR" b="1" dirty="0"/>
              <a:t>yanıtlanabilir.</a:t>
            </a:r>
          </a:p>
          <a:p>
            <a:pPr>
              <a:lnSpc>
                <a:spcPct val="90000"/>
              </a:lnSpc>
              <a:buFont typeface="Wingdings" pitchFamily="2" charset="2"/>
              <a:buNone/>
            </a:pPr>
            <a:endParaRPr lang="tr-TR" dirty="0"/>
          </a:p>
        </p:txBody>
      </p:sp>
    </p:spTree>
  </p:cSld>
  <p:clrMapOvr>
    <a:masterClrMapping/>
  </p:clrMapOvr>
  <p:transition>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pic>
        <p:nvPicPr>
          <p:cNvPr id="47107" name="Picture 3" descr="2b02b"/>
          <p:cNvPicPr>
            <a:picLocks noChangeAspect="1" noChangeArrowheads="1"/>
          </p:cNvPicPr>
          <p:nvPr>
            <p:ph type="body" idx="1"/>
          </p:nvPr>
        </p:nvPicPr>
        <p:blipFill>
          <a:blip r:embed="rId2"/>
          <a:srcRect/>
          <a:stretch>
            <a:fillRect/>
          </a:stretch>
        </p:blipFill>
        <p:spPr>
          <a:xfrm>
            <a:off x="539750" y="1989138"/>
            <a:ext cx="2887663" cy="3895725"/>
          </a:xfrm>
          <a:noFill/>
          <a:ln/>
        </p:spPr>
      </p:pic>
      <p:pic>
        <p:nvPicPr>
          <p:cNvPr id="47108" name="Picture 4" descr="n_20276_ataturk(1)">
            <a:hlinkClick r:id="rId3"/>
          </p:cNvPr>
          <p:cNvPicPr>
            <a:picLocks noChangeAspect="1" noChangeArrowheads="1"/>
          </p:cNvPicPr>
          <p:nvPr/>
        </p:nvPicPr>
        <p:blipFill>
          <a:blip r:embed="rId4"/>
          <a:srcRect/>
          <a:stretch>
            <a:fillRect/>
          </a:stretch>
        </p:blipFill>
        <p:spPr bwMode="auto">
          <a:xfrm>
            <a:off x="3635375" y="1989138"/>
            <a:ext cx="2449513" cy="1963737"/>
          </a:xfrm>
          <a:prstGeom prst="rect">
            <a:avLst/>
          </a:prstGeom>
          <a:noFill/>
        </p:spPr>
      </p:pic>
      <p:pic>
        <p:nvPicPr>
          <p:cNvPr id="47109" name="Picture 5" descr="200px-Ataturk_Alfabe">
            <a:hlinkClick r:id="rId5"/>
          </p:cNvPr>
          <p:cNvPicPr>
            <a:picLocks noChangeAspect="1" noChangeArrowheads="1"/>
          </p:cNvPicPr>
          <p:nvPr/>
        </p:nvPicPr>
        <p:blipFill>
          <a:blip r:embed="rId6"/>
          <a:srcRect/>
          <a:stretch>
            <a:fillRect/>
          </a:stretch>
        </p:blipFill>
        <p:spPr bwMode="auto">
          <a:xfrm>
            <a:off x="6227763" y="1989138"/>
            <a:ext cx="2720975" cy="3960812"/>
          </a:xfrm>
          <a:prstGeom prst="rect">
            <a:avLst/>
          </a:prstGeom>
          <a:noFill/>
        </p:spPr>
      </p:pic>
      <p:pic>
        <p:nvPicPr>
          <p:cNvPr id="47110" name="Picture 6" descr="100">
            <a:hlinkClick r:id="rId7"/>
          </p:cNvPr>
          <p:cNvPicPr>
            <a:picLocks noChangeAspect="1" noChangeArrowheads="1"/>
          </p:cNvPicPr>
          <p:nvPr/>
        </p:nvPicPr>
        <p:blipFill>
          <a:blip r:embed="rId8"/>
          <a:srcRect/>
          <a:stretch>
            <a:fillRect/>
          </a:stretch>
        </p:blipFill>
        <p:spPr bwMode="auto">
          <a:xfrm>
            <a:off x="3851275" y="4005263"/>
            <a:ext cx="1976438" cy="2159000"/>
          </a:xfrm>
          <a:prstGeom prst="rect">
            <a:avLst/>
          </a:prstGeom>
          <a:noFill/>
        </p:spPr>
      </p:pic>
    </p:spTree>
  </p:cSld>
  <p:clrMapOvr>
    <a:masterClrMapping/>
  </p:clrMapOvr>
  <p:transition>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 </a:t>
            </a:r>
          </a:p>
        </p:txBody>
      </p:sp>
      <p:sp>
        <p:nvSpPr>
          <p:cNvPr id="48131" name="Rectangle 3"/>
          <p:cNvSpPr>
            <a:spLocks noGrp="1" noChangeArrowheads="1"/>
          </p:cNvSpPr>
          <p:nvPr>
            <p:ph type="body" idx="1"/>
          </p:nvPr>
        </p:nvSpPr>
        <p:spPr/>
        <p:txBody>
          <a:bodyPr/>
          <a:lstStyle/>
          <a:p>
            <a:pPr algn="ctr">
              <a:lnSpc>
                <a:spcPct val="90000"/>
              </a:lnSpc>
              <a:buFont typeface="Wingdings" pitchFamily="2" charset="2"/>
              <a:buNone/>
            </a:pPr>
            <a:r>
              <a:rPr lang="tr-TR" sz="2800" b="1" dirty="0"/>
              <a:t>Türkiye Cumhuriyeti’nin bölünmez</a:t>
            </a:r>
          </a:p>
          <a:p>
            <a:pPr algn="ctr">
              <a:lnSpc>
                <a:spcPct val="90000"/>
              </a:lnSpc>
              <a:buFont typeface="Wingdings" pitchFamily="2" charset="2"/>
              <a:buNone/>
            </a:pPr>
            <a:r>
              <a:rPr lang="tr-TR" sz="2800" b="1" dirty="0"/>
              <a:t>bütünlüğüne sahip çıkmaları, yasalara,</a:t>
            </a:r>
          </a:p>
          <a:p>
            <a:pPr algn="ctr">
              <a:lnSpc>
                <a:spcPct val="90000"/>
              </a:lnSpc>
              <a:buFont typeface="Wingdings" pitchFamily="2" charset="2"/>
              <a:buNone/>
            </a:pPr>
            <a:r>
              <a:rPr lang="tr-TR" sz="2800" b="1" dirty="0"/>
              <a:t>kurallara ve okul düzenine uymaları, 	</a:t>
            </a:r>
          </a:p>
          <a:p>
            <a:pPr algn="ctr">
              <a:lnSpc>
                <a:spcPct val="90000"/>
              </a:lnSpc>
              <a:buFont typeface="Wingdings" pitchFamily="2" charset="2"/>
              <a:buNone/>
            </a:pPr>
            <a:r>
              <a:rPr lang="tr-TR" sz="2800" b="1" dirty="0"/>
              <a:t>çevreye iyi örnek olmaları,</a:t>
            </a:r>
          </a:p>
          <a:p>
            <a:pPr algn="ctr">
              <a:lnSpc>
                <a:spcPct val="90000"/>
              </a:lnSpc>
              <a:buFont typeface="Wingdings" pitchFamily="2" charset="2"/>
              <a:buNone/>
            </a:pPr>
            <a:endParaRPr lang="tr-TR" sz="2800" b="1" dirty="0"/>
          </a:p>
          <a:p>
            <a:pPr>
              <a:lnSpc>
                <a:spcPct val="90000"/>
              </a:lnSpc>
              <a:buFont typeface="Wingdings" pitchFamily="2" charset="2"/>
              <a:buNone/>
            </a:pPr>
            <a:r>
              <a:rPr lang="tr-TR" sz="2800" b="1" dirty="0"/>
              <a:t>	Atatürk ilke ve inkılâplarının </a:t>
            </a:r>
          </a:p>
          <a:p>
            <a:pPr>
              <a:lnSpc>
                <a:spcPct val="90000"/>
              </a:lnSpc>
              <a:buFont typeface="Wingdings" pitchFamily="2" charset="2"/>
              <a:buNone/>
            </a:pPr>
            <a:r>
              <a:rPr lang="tr-TR" sz="2800" b="1" dirty="0"/>
              <a:t>anlam ve önemini kavramaları, </a:t>
            </a:r>
          </a:p>
          <a:p>
            <a:pPr>
              <a:lnSpc>
                <a:spcPct val="90000"/>
              </a:lnSpc>
              <a:buFont typeface="Wingdings" pitchFamily="2" charset="2"/>
              <a:buNone/>
            </a:pPr>
            <a:r>
              <a:rPr lang="tr-TR" sz="2800" b="1" dirty="0"/>
              <a:t>korumaları ve savunmaları,</a:t>
            </a:r>
          </a:p>
        </p:txBody>
      </p:sp>
      <p:pic>
        <p:nvPicPr>
          <p:cNvPr id="48132" name="Picture 4" descr="r7"/>
          <p:cNvPicPr>
            <a:picLocks noChangeAspect="1" noChangeArrowheads="1"/>
          </p:cNvPicPr>
          <p:nvPr/>
        </p:nvPicPr>
        <p:blipFill>
          <a:blip r:embed="rId2"/>
          <a:srcRect/>
          <a:stretch>
            <a:fillRect/>
          </a:stretch>
        </p:blipFill>
        <p:spPr bwMode="auto">
          <a:xfrm>
            <a:off x="7000892" y="3429000"/>
            <a:ext cx="1814512" cy="2636837"/>
          </a:xfrm>
          <a:prstGeom prst="rect">
            <a:avLst/>
          </a:prstGeom>
          <a:noFill/>
        </p:spPr>
      </p:pic>
    </p:spTree>
  </p:cSld>
  <p:clrMapOvr>
    <a:masterClrMapping/>
  </p:clrMapOvr>
  <p:transition>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 </a:t>
            </a:r>
            <a:endParaRPr lang="tr-TR" sz="4000" b="1">
              <a:solidFill>
                <a:srgbClr val="CD1159"/>
              </a:solidFill>
              <a:effectLst>
                <a:outerShdw blurRad="38100" dist="38100" dir="2700000" algn="tl">
                  <a:srgbClr val="C0C0C0"/>
                </a:outerShdw>
              </a:effectLst>
              <a:sym typeface="Wingdings" pitchFamily="2" charset="2"/>
            </a:endParaRPr>
          </a:p>
        </p:txBody>
      </p:sp>
      <p:sp>
        <p:nvSpPr>
          <p:cNvPr id="49155" name="Rectangle 3"/>
          <p:cNvSpPr>
            <a:spLocks noGrp="1" noChangeArrowheads="1"/>
          </p:cNvSpPr>
          <p:nvPr>
            <p:ph type="body" idx="1"/>
          </p:nvPr>
        </p:nvSpPr>
        <p:spPr/>
        <p:txBody>
          <a:bodyPr/>
          <a:lstStyle/>
          <a:p>
            <a:pPr algn="ctr">
              <a:buFont typeface="Wingdings" pitchFamily="2" charset="2"/>
              <a:buNone/>
            </a:pPr>
            <a:endParaRPr lang="tr-TR" sz="2800" b="1" dirty="0"/>
          </a:p>
          <a:p>
            <a:pPr algn="ctr">
              <a:buFont typeface="Wingdings" pitchFamily="2" charset="2"/>
              <a:buNone/>
            </a:pPr>
            <a:r>
              <a:rPr lang="tr-TR" sz="2800" b="1" dirty="0"/>
              <a:t>Ulusal değerlere, bayrağımıza, çevresindeki kişilere, öğretmenlerine, okul yöneticilerine, görevlilere, arkadaşlarına ve çevreye saygılı olmaları, </a:t>
            </a:r>
          </a:p>
          <a:p>
            <a:pPr>
              <a:buFont typeface="Wingdings" pitchFamily="2" charset="2"/>
              <a:buNone/>
            </a:pPr>
            <a:r>
              <a:rPr lang="tr-TR" sz="2800" b="1" dirty="0"/>
              <a:t> Doğru sözlü, dürüst ve </a:t>
            </a:r>
          </a:p>
          <a:p>
            <a:pPr>
              <a:buFont typeface="Wingdings" pitchFamily="2" charset="2"/>
              <a:buNone/>
            </a:pPr>
            <a:r>
              <a:rPr lang="tr-TR" sz="2800" b="1" dirty="0"/>
              <a:t>     çalışkan olmaları, </a:t>
            </a:r>
          </a:p>
          <a:p>
            <a:pPr>
              <a:buFont typeface="Wingdings" pitchFamily="2" charset="2"/>
              <a:buNone/>
            </a:pPr>
            <a:r>
              <a:rPr lang="tr-TR" sz="2800" b="1" dirty="0"/>
              <a:t>   yalan söylememeleri</a:t>
            </a:r>
            <a:r>
              <a:rPr lang="tr-TR" sz="2400" b="1" dirty="0"/>
              <a:t>,</a:t>
            </a:r>
          </a:p>
        </p:txBody>
      </p:sp>
      <p:pic>
        <p:nvPicPr>
          <p:cNvPr id="49156" name="Picture 4" descr="agun7">
            <a:hlinkClick r:id="rId2"/>
          </p:cNvPr>
          <p:cNvPicPr>
            <a:picLocks noChangeAspect="1" noChangeArrowheads="1"/>
          </p:cNvPicPr>
          <p:nvPr/>
        </p:nvPicPr>
        <p:blipFill>
          <a:blip r:embed="rId3"/>
          <a:srcRect/>
          <a:stretch>
            <a:fillRect/>
          </a:stretch>
        </p:blipFill>
        <p:spPr bwMode="auto">
          <a:xfrm>
            <a:off x="5929322" y="4000504"/>
            <a:ext cx="2578100" cy="1949450"/>
          </a:xfrm>
          <a:prstGeom prst="rect">
            <a:avLst/>
          </a:prstGeom>
          <a:noFill/>
        </p:spPr>
      </p:pic>
    </p:spTree>
  </p:cSld>
  <p:clrMapOvr>
    <a:masterClrMapping/>
  </p:clrMapOvr>
  <p:transition>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762000"/>
            <a:ext cx="7543800" cy="1524000"/>
          </a:xfrm>
        </p:spPr>
        <p:txBody>
          <a:bodyPr/>
          <a:lstStyle/>
          <a:p>
            <a:r>
              <a:rPr lang="tr-TR" dirty="0" smtClean="0"/>
              <a:t>Etik Nedir?</a:t>
            </a:r>
            <a:endParaRPr lang="tr-TR" dirty="0"/>
          </a:p>
        </p:txBody>
      </p:sp>
      <p:sp>
        <p:nvSpPr>
          <p:cNvPr id="3" name="Alt Başlık 2"/>
          <p:cNvSpPr>
            <a:spLocks noGrp="1"/>
          </p:cNvSpPr>
          <p:nvPr>
            <p:ph type="subTitle" idx="1"/>
          </p:nvPr>
        </p:nvSpPr>
        <p:spPr>
          <a:xfrm>
            <a:off x="838199" y="3200400"/>
            <a:ext cx="7543801" cy="2667000"/>
          </a:xfrm>
        </p:spPr>
        <p:txBody>
          <a:bodyPr>
            <a:normAutofit/>
          </a:bodyPr>
          <a:lstStyle/>
          <a:p>
            <a:r>
              <a:rPr lang="tr-TR" dirty="0"/>
              <a:t> Kelime anlamıyla ‘etik’ Yunanca </a:t>
            </a:r>
            <a:r>
              <a:rPr lang="tr-TR" dirty="0" err="1"/>
              <a:t>ethos</a:t>
            </a:r>
            <a:r>
              <a:rPr lang="tr-TR" dirty="0"/>
              <a:t> yani "töre" sözcüğünden türemiştir. Felsefenin dört ana dalından biridir. Yanlışı doğrudan ayırt edebilmek amacıyla ahlâk kavramının doğasını anlamaya çalışmaktadır. Bu yönüyle, kendine ait kuralları olsa da, halen de tartışılarak gelişen bir daldır</a:t>
            </a:r>
            <a:r>
              <a:rPr lang="tr-TR" dirty="0" smtClean="0"/>
              <a:t>.</a:t>
            </a:r>
          </a:p>
          <a:p>
            <a:endParaRPr lang="tr-TR" dirty="0"/>
          </a:p>
        </p:txBody>
      </p:sp>
      <p:pic>
        <p:nvPicPr>
          <p:cNvPr id="4" name="Picture 2" descr="C:\Users\kkkk\Desktop\etiklogo.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2001" y="-39143"/>
            <a:ext cx="7620000" cy="308714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10848615"/>
      </p:ext>
    </p:extLst>
  </p:cSld>
  <p:clrMapOvr>
    <a:masterClrMapping/>
  </p:clrMapOvr>
  <p:transition>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0179" name="Rectangle 3"/>
          <p:cNvSpPr>
            <a:spLocks noGrp="1" noChangeArrowheads="1"/>
          </p:cNvSpPr>
          <p:nvPr>
            <p:ph type="body" idx="1"/>
          </p:nvPr>
        </p:nvSpPr>
        <p:spPr/>
        <p:txBody>
          <a:bodyPr/>
          <a:lstStyle/>
          <a:p>
            <a:pPr algn="ctr">
              <a:lnSpc>
                <a:spcPct val="80000"/>
              </a:lnSpc>
              <a:buFont typeface="Wingdings" pitchFamily="2" charset="2"/>
              <a:buNone/>
            </a:pPr>
            <a:r>
              <a:rPr lang="tr-TR" sz="2800" b="1" dirty="0"/>
              <a:t>Bütün okul arkadaşlarının kendisi gibi </a:t>
            </a:r>
          </a:p>
          <a:p>
            <a:pPr algn="ctr">
              <a:lnSpc>
                <a:spcPct val="80000"/>
              </a:lnSpc>
              <a:buFont typeface="Wingdings" pitchFamily="2" charset="2"/>
              <a:buNone/>
            </a:pPr>
            <a:r>
              <a:rPr lang="tr-TR" sz="2800" b="1" dirty="0"/>
              <a:t>hakkı ve ödevleri olan bireyler olduğunu</a:t>
            </a:r>
          </a:p>
          <a:p>
            <a:pPr algn="ctr">
              <a:lnSpc>
                <a:spcPct val="80000"/>
              </a:lnSpc>
              <a:buFont typeface="Wingdings" pitchFamily="2" charset="2"/>
              <a:buNone/>
            </a:pPr>
            <a:r>
              <a:rPr lang="tr-TR" sz="2800" b="1" dirty="0"/>
              <a:t> unutmamaları,</a:t>
            </a:r>
          </a:p>
          <a:p>
            <a:pPr algn="ctr">
              <a:lnSpc>
                <a:spcPct val="80000"/>
              </a:lnSpc>
              <a:buFont typeface="Wingdings" pitchFamily="2" charset="2"/>
              <a:buNone/>
            </a:pPr>
            <a:endParaRPr lang="tr-TR" sz="2800" b="1" dirty="0"/>
          </a:p>
          <a:p>
            <a:pPr algn="ctr">
              <a:lnSpc>
                <a:spcPct val="80000"/>
              </a:lnSpc>
              <a:buFont typeface="Wingdings" pitchFamily="2" charset="2"/>
              <a:buNone/>
            </a:pPr>
            <a:r>
              <a:rPr lang="tr-TR" sz="2800" b="1" dirty="0"/>
              <a:t> onları sevip saymaları, </a:t>
            </a:r>
          </a:p>
          <a:p>
            <a:pPr algn="ctr">
              <a:lnSpc>
                <a:spcPct val="80000"/>
              </a:lnSpc>
              <a:buFont typeface="Wingdings" pitchFamily="2" charset="2"/>
              <a:buNone/>
            </a:pPr>
            <a:r>
              <a:rPr lang="tr-TR" sz="2800" b="1" dirty="0"/>
              <a:t>onur ve haklarına saygı göstermeleri,  </a:t>
            </a:r>
          </a:p>
          <a:p>
            <a:pPr algn="ctr">
              <a:lnSpc>
                <a:spcPct val="80000"/>
              </a:lnSpc>
              <a:buFont typeface="Wingdings" pitchFamily="2" charset="2"/>
              <a:buNone/>
            </a:pPr>
            <a:r>
              <a:rPr lang="tr-TR" sz="2800" b="1" dirty="0"/>
              <a:t>haklarını kullanmalarını engellememeleri ve ödevlerini yerine getirmeleri,</a:t>
            </a:r>
          </a:p>
          <a:p>
            <a:pPr algn="ctr">
              <a:lnSpc>
                <a:spcPct val="80000"/>
              </a:lnSpc>
              <a:buFont typeface="Wingdings" pitchFamily="2" charset="2"/>
              <a:buNone/>
            </a:pPr>
            <a:endParaRPr lang="tr-TR" sz="2800" b="1" dirty="0"/>
          </a:p>
          <a:p>
            <a:pPr algn="ctr">
              <a:lnSpc>
                <a:spcPct val="80000"/>
              </a:lnSpc>
              <a:buFont typeface="Wingdings" pitchFamily="2" charset="2"/>
              <a:buNone/>
            </a:pPr>
            <a:r>
              <a:rPr lang="tr-TR" sz="2800" b="1" dirty="0"/>
              <a:t>		</a:t>
            </a:r>
          </a:p>
        </p:txBody>
      </p:sp>
    </p:spTree>
  </p:cSld>
  <p:clrMapOvr>
    <a:masterClrMapping/>
  </p:clrMapOvr>
  <p:transition>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1203" name="Rectangle 3"/>
          <p:cNvSpPr>
            <a:spLocks noGrp="1" noChangeArrowheads="1"/>
          </p:cNvSpPr>
          <p:nvPr>
            <p:ph type="body" idx="1"/>
          </p:nvPr>
        </p:nvSpPr>
        <p:spPr/>
        <p:txBody>
          <a:bodyPr/>
          <a:lstStyle/>
          <a:p>
            <a:pPr algn="ctr">
              <a:lnSpc>
                <a:spcPct val="90000"/>
              </a:lnSpc>
              <a:buFont typeface="Wingdings" pitchFamily="2" charset="2"/>
              <a:buNone/>
            </a:pPr>
            <a:endParaRPr lang="tr-TR" sz="2800" b="1" dirty="0"/>
          </a:p>
          <a:p>
            <a:pPr>
              <a:lnSpc>
                <a:spcPct val="90000"/>
              </a:lnSpc>
              <a:buFont typeface="Wingdings" pitchFamily="2" charset="2"/>
              <a:buNone/>
            </a:pPr>
            <a:r>
              <a:rPr lang="tr-TR" sz="2800" b="1" dirty="0"/>
              <a:t>Duyarlı, iyi, nazik ve </a:t>
            </a:r>
          </a:p>
          <a:p>
            <a:pPr>
              <a:lnSpc>
                <a:spcPct val="90000"/>
              </a:lnSpc>
              <a:buFont typeface="Wingdings" pitchFamily="2" charset="2"/>
              <a:buNone/>
            </a:pPr>
            <a:r>
              <a:rPr lang="tr-TR" sz="2800" b="1" dirty="0"/>
              <a:t>yardımsever olmaları,</a:t>
            </a:r>
          </a:p>
          <a:p>
            <a:pPr>
              <a:lnSpc>
                <a:spcPct val="90000"/>
              </a:lnSpc>
              <a:buFont typeface="Wingdings" pitchFamily="2" charset="2"/>
              <a:buNone/>
            </a:pPr>
            <a:r>
              <a:rPr lang="tr-TR" sz="2800" b="1" dirty="0"/>
              <a:t>kaba söz, davranış ve </a:t>
            </a:r>
          </a:p>
          <a:p>
            <a:pPr>
              <a:lnSpc>
                <a:spcPct val="90000"/>
              </a:lnSpc>
              <a:buFont typeface="Wingdings" pitchFamily="2" charset="2"/>
              <a:buNone/>
            </a:pPr>
            <a:r>
              <a:rPr lang="tr-TR" sz="2800" b="1" dirty="0"/>
              <a:t>tutumlardan kaçınmaları,</a:t>
            </a:r>
          </a:p>
          <a:p>
            <a:pPr algn="ctr">
              <a:lnSpc>
                <a:spcPct val="90000"/>
              </a:lnSpc>
              <a:buFont typeface="Wingdings" pitchFamily="2" charset="2"/>
              <a:buNone/>
            </a:pPr>
            <a:endParaRPr lang="tr-TR" sz="2800" b="1" dirty="0"/>
          </a:p>
          <a:p>
            <a:pPr algn="ctr">
              <a:lnSpc>
                <a:spcPct val="90000"/>
              </a:lnSpc>
              <a:buFont typeface="Wingdings" pitchFamily="2" charset="2"/>
              <a:buNone/>
            </a:pPr>
            <a:r>
              <a:rPr lang="tr-TR" sz="2800" b="1" dirty="0"/>
              <a:t>Okulunu ve eşyasını kendi öz malı gibi korumaları,</a:t>
            </a:r>
          </a:p>
        </p:txBody>
      </p:sp>
      <p:pic>
        <p:nvPicPr>
          <p:cNvPr id="51204" name="Picture 4" descr="image">
            <a:hlinkClick r:id="rId2"/>
          </p:cNvPr>
          <p:cNvPicPr>
            <a:picLocks noChangeAspect="1" noChangeArrowheads="1"/>
          </p:cNvPicPr>
          <p:nvPr/>
        </p:nvPicPr>
        <p:blipFill>
          <a:blip r:embed="rId3"/>
          <a:srcRect/>
          <a:stretch>
            <a:fillRect/>
          </a:stretch>
        </p:blipFill>
        <p:spPr bwMode="auto">
          <a:xfrm>
            <a:off x="6215074" y="1643050"/>
            <a:ext cx="2165350" cy="2305050"/>
          </a:xfrm>
          <a:prstGeom prst="rect">
            <a:avLst/>
          </a:prstGeom>
          <a:noFill/>
        </p:spPr>
      </p:pic>
    </p:spTree>
  </p:cSld>
  <p:clrMapOvr>
    <a:masterClrMapping/>
  </p:clrMapOvr>
  <p:transition>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2227" name="Rectangle 3"/>
          <p:cNvSpPr>
            <a:spLocks noGrp="1" noChangeArrowheads="1"/>
          </p:cNvSpPr>
          <p:nvPr>
            <p:ph type="body" idx="1"/>
          </p:nvPr>
        </p:nvSpPr>
        <p:spPr/>
        <p:txBody>
          <a:bodyPr/>
          <a:lstStyle/>
          <a:p>
            <a:pPr>
              <a:lnSpc>
                <a:spcPct val="80000"/>
              </a:lnSpc>
              <a:buFont typeface="Wingdings" pitchFamily="2" charset="2"/>
              <a:buNone/>
            </a:pPr>
            <a:endParaRPr lang="tr-TR" sz="2800" b="1" dirty="0" smtClean="0"/>
          </a:p>
          <a:p>
            <a:pPr>
              <a:lnSpc>
                <a:spcPct val="80000"/>
              </a:lnSpc>
              <a:buFont typeface="Wingdings" pitchFamily="2" charset="2"/>
              <a:buNone/>
            </a:pPr>
            <a:endParaRPr lang="tr-TR" sz="2800" b="1" dirty="0" smtClean="0"/>
          </a:p>
          <a:p>
            <a:pPr>
              <a:lnSpc>
                <a:spcPct val="80000"/>
              </a:lnSpc>
              <a:buFont typeface="Wingdings" pitchFamily="2" charset="2"/>
              <a:buNone/>
            </a:pPr>
            <a:r>
              <a:rPr lang="tr-TR" sz="2800" b="1" dirty="0" smtClean="0"/>
              <a:t>Sağlığa </a:t>
            </a:r>
            <a:r>
              <a:rPr lang="tr-TR" sz="2800" b="1" dirty="0"/>
              <a:t>zararlı maddeleri </a:t>
            </a:r>
          </a:p>
          <a:p>
            <a:pPr>
              <a:lnSpc>
                <a:spcPct val="80000"/>
              </a:lnSpc>
              <a:buFont typeface="Wingdings" pitchFamily="2" charset="2"/>
              <a:buNone/>
            </a:pPr>
            <a:r>
              <a:rPr lang="tr-TR" sz="2800" b="1" dirty="0"/>
              <a:t>kullanmamaları,</a:t>
            </a:r>
          </a:p>
          <a:p>
            <a:pPr algn="ctr">
              <a:lnSpc>
                <a:spcPct val="80000"/>
              </a:lnSpc>
              <a:buFont typeface="Wingdings" pitchFamily="2" charset="2"/>
              <a:buNone/>
            </a:pPr>
            <a:endParaRPr lang="tr-TR" sz="2800" b="1" dirty="0"/>
          </a:p>
          <a:p>
            <a:pPr algn="ctr">
              <a:lnSpc>
                <a:spcPct val="80000"/>
              </a:lnSpc>
              <a:buFont typeface="Wingdings" pitchFamily="2" charset="2"/>
              <a:buNone/>
            </a:pPr>
            <a:endParaRPr lang="tr-TR" sz="2800" b="1" dirty="0" smtClean="0"/>
          </a:p>
          <a:p>
            <a:pPr algn="ctr">
              <a:lnSpc>
                <a:spcPct val="80000"/>
              </a:lnSpc>
              <a:buFont typeface="Wingdings" pitchFamily="2" charset="2"/>
              <a:buNone/>
            </a:pPr>
            <a:r>
              <a:rPr lang="tr-TR" sz="2800" b="1" dirty="0" smtClean="0"/>
              <a:t>İyi </a:t>
            </a:r>
            <a:r>
              <a:rPr lang="tr-TR" sz="2800" b="1" dirty="0"/>
              <a:t>işler başarmak için düzenli, sürekli, verimli ve etkin çalışmaya muhtaç olduklarını unutmamaları, zamanı iyi, doğru ve planlı kullanmaları,</a:t>
            </a:r>
          </a:p>
        </p:txBody>
      </p:sp>
      <p:pic>
        <p:nvPicPr>
          <p:cNvPr id="52228" name="Picture 4" descr="komik_21567">
            <a:hlinkClick r:id="rId2"/>
          </p:cNvPr>
          <p:cNvPicPr>
            <a:picLocks noChangeAspect="1" noChangeArrowheads="1"/>
          </p:cNvPicPr>
          <p:nvPr/>
        </p:nvPicPr>
        <p:blipFill>
          <a:blip r:embed="rId3"/>
          <a:srcRect/>
          <a:stretch>
            <a:fillRect/>
          </a:stretch>
        </p:blipFill>
        <p:spPr bwMode="auto">
          <a:xfrm>
            <a:off x="6715140" y="1643050"/>
            <a:ext cx="1806575" cy="1957387"/>
          </a:xfrm>
          <a:prstGeom prst="rect">
            <a:avLst/>
          </a:prstGeom>
          <a:noFill/>
        </p:spPr>
      </p:pic>
    </p:spTree>
  </p:cSld>
  <p:clrMapOvr>
    <a:masterClrMapping/>
  </p:clrMapOvr>
  <p:transition>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3251" name="Rectangle 3"/>
          <p:cNvSpPr>
            <a:spLocks noGrp="1" noChangeArrowheads="1"/>
          </p:cNvSpPr>
          <p:nvPr>
            <p:ph type="body" idx="1"/>
          </p:nvPr>
        </p:nvSpPr>
        <p:spPr/>
        <p:txBody>
          <a:bodyPr/>
          <a:lstStyle/>
          <a:p>
            <a:pPr algn="ctr">
              <a:buFont typeface="Wingdings" pitchFamily="2" charset="2"/>
              <a:buNone/>
            </a:pPr>
            <a:endParaRPr lang="tr-TR" sz="2800" b="1" dirty="0"/>
          </a:p>
          <a:p>
            <a:pPr algn="ctr">
              <a:buFont typeface="Wingdings" pitchFamily="2" charset="2"/>
              <a:buNone/>
            </a:pPr>
            <a:endParaRPr lang="tr-TR" sz="2800" b="1" dirty="0"/>
          </a:p>
          <a:p>
            <a:pPr algn="ctr">
              <a:buFont typeface="Wingdings" pitchFamily="2" charset="2"/>
              <a:buNone/>
            </a:pPr>
            <a:endParaRPr lang="tr-TR" sz="2800" b="1" dirty="0" smtClean="0"/>
          </a:p>
          <a:p>
            <a:pPr algn="ctr">
              <a:buFont typeface="Wingdings" pitchFamily="2" charset="2"/>
              <a:buNone/>
            </a:pPr>
            <a:r>
              <a:rPr lang="tr-TR" sz="2800" b="1" dirty="0" smtClean="0"/>
              <a:t>Boş </a:t>
            </a:r>
            <a:r>
              <a:rPr lang="tr-TR" sz="2800" b="1" dirty="0"/>
              <a:t>zamanlarını mutlaka kitap okuyarak spor yaparak veya ders çalışarak geçirmeleri,</a:t>
            </a:r>
          </a:p>
        </p:txBody>
      </p:sp>
    </p:spTree>
  </p:cSld>
  <p:clrMapOvr>
    <a:masterClrMapping/>
  </p:clrMapOvr>
  <p:transition>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4275" name="Rectangle 3"/>
          <p:cNvSpPr>
            <a:spLocks noGrp="1" noChangeArrowheads="1"/>
          </p:cNvSpPr>
          <p:nvPr>
            <p:ph type="body" idx="1"/>
          </p:nvPr>
        </p:nvSpPr>
        <p:spPr/>
        <p:txBody>
          <a:bodyPr/>
          <a:lstStyle/>
          <a:p>
            <a:pPr algn="ctr">
              <a:lnSpc>
                <a:spcPct val="80000"/>
              </a:lnSpc>
              <a:buFont typeface="Wingdings" pitchFamily="2" charset="2"/>
              <a:buNone/>
            </a:pPr>
            <a:endParaRPr lang="tr-TR" sz="2800" b="1" dirty="0"/>
          </a:p>
          <a:p>
            <a:pPr>
              <a:lnSpc>
                <a:spcPct val="80000"/>
              </a:lnSpc>
              <a:buFont typeface="Wingdings" pitchFamily="2" charset="2"/>
              <a:buNone/>
            </a:pPr>
            <a:r>
              <a:rPr lang="tr-TR" sz="2800" b="1" dirty="0"/>
              <a:t>Okula ve derslere </a:t>
            </a:r>
          </a:p>
          <a:p>
            <a:pPr>
              <a:lnSpc>
                <a:spcPct val="80000"/>
              </a:lnSpc>
              <a:buFont typeface="Wingdings" pitchFamily="2" charset="2"/>
              <a:buNone/>
            </a:pPr>
            <a:r>
              <a:rPr lang="tr-TR" sz="2800" b="1" dirty="0"/>
              <a:t>düzenli ve hazırlıklı </a:t>
            </a:r>
          </a:p>
          <a:p>
            <a:pPr>
              <a:lnSpc>
                <a:spcPct val="80000"/>
              </a:lnSpc>
              <a:buFont typeface="Wingdings" pitchFamily="2" charset="2"/>
              <a:buNone/>
            </a:pPr>
            <a:r>
              <a:rPr lang="tr-TR" sz="2800" b="1" dirty="0"/>
              <a:t>olarak devam etmeleri; </a:t>
            </a:r>
          </a:p>
          <a:p>
            <a:pPr algn="ctr">
              <a:lnSpc>
                <a:spcPct val="80000"/>
              </a:lnSpc>
              <a:buFont typeface="Wingdings" pitchFamily="2" charset="2"/>
              <a:buNone/>
            </a:pPr>
            <a:endParaRPr lang="tr-TR" sz="2800" b="1" dirty="0"/>
          </a:p>
          <a:p>
            <a:pPr algn="ctr">
              <a:lnSpc>
                <a:spcPct val="80000"/>
              </a:lnSpc>
              <a:buFont typeface="Wingdings" pitchFamily="2" charset="2"/>
              <a:buNone/>
            </a:pPr>
            <a:r>
              <a:rPr lang="tr-TR" sz="2800" b="1" dirty="0"/>
              <a:t>okulda ve derslerde öğretmenlerinin</a:t>
            </a:r>
          </a:p>
          <a:p>
            <a:pPr algn="ctr">
              <a:lnSpc>
                <a:spcPct val="80000"/>
              </a:lnSpc>
              <a:buFont typeface="Wingdings" pitchFamily="2" charset="2"/>
              <a:buNone/>
            </a:pPr>
            <a:r>
              <a:rPr lang="tr-TR" sz="2800" b="1" dirty="0"/>
              <a:t> uyarılarına uymaları;</a:t>
            </a:r>
          </a:p>
          <a:p>
            <a:pPr algn="ctr">
              <a:lnSpc>
                <a:spcPct val="80000"/>
              </a:lnSpc>
              <a:buFont typeface="Wingdings" pitchFamily="2" charset="2"/>
              <a:buNone/>
            </a:pPr>
            <a:endParaRPr lang="tr-TR" sz="2800" b="1" dirty="0"/>
          </a:p>
          <a:p>
            <a:pPr algn="ctr">
              <a:lnSpc>
                <a:spcPct val="80000"/>
              </a:lnSpc>
              <a:buFont typeface="Wingdings" pitchFamily="2" charset="2"/>
              <a:buNone/>
            </a:pPr>
            <a:r>
              <a:rPr lang="tr-TR" sz="2800" b="1" dirty="0"/>
              <a:t> </a:t>
            </a:r>
          </a:p>
        </p:txBody>
      </p:sp>
      <p:pic>
        <p:nvPicPr>
          <p:cNvPr id="54276" name="Picture 4" descr="k-127707-inek_%C3%B6%C4%9Frenci">
            <a:hlinkClick r:id="rId2"/>
          </p:cNvPr>
          <p:cNvPicPr>
            <a:picLocks noChangeAspect="1" noChangeArrowheads="1"/>
          </p:cNvPicPr>
          <p:nvPr/>
        </p:nvPicPr>
        <p:blipFill>
          <a:blip r:embed="rId3"/>
          <a:srcRect/>
          <a:stretch>
            <a:fillRect/>
          </a:stretch>
        </p:blipFill>
        <p:spPr bwMode="auto">
          <a:xfrm>
            <a:off x="6786578" y="1500174"/>
            <a:ext cx="1871662" cy="1871663"/>
          </a:xfrm>
          <a:prstGeom prst="rect">
            <a:avLst/>
          </a:prstGeom>
          <a:noFill/>
        </p:spPr>
      </p:pic>
    </p:spTree>
  </p:cSld>
  <p:clrMapOvr>
    <a:masterClrMapping/>
  </p:clrMapOvr>
  <p:transition>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5299" name="Rectangle 3"/>
          <p:cNvSpPr>
            <a:spLocks noGrp="1" noChangeArrowheads="1"/>
          </p:cNvSpPr>
          <p:nvPr>
            <p:ph type="body" idx="1"/>
          </p:nvPr>
        </p:nvSpPr>
        <p:spPr/>
        <p:txBody>
          <a:bodyPr/>
          <a:lstStyle/>
          <a:p>
            <a:pPr algn="ctr">
              <a:lnSpc>
                <a:spcPct val="90000"/>
              </a:lnSpc>
              <a:buFont typeface="Wingdings" pitchFamily="2" charset="2"/>
              <a:buNone/>
            </a:pPr>
            <a:r>
              <a:rPr lang="tr-TR" sz="2800" b="1" dirty="0"/>
              <a:t>Derse katılmaları, </a:t>
            </a:r>
          </a:p>
          <a:p>
            <a:pPr algn="ctr">
              <a:lnSpc>
                <a:spcPct val="90000"/>
              </a:lnSpc>
              <a:buFont typeface="Wingdings" pitchFamily="2" charset="2"/>
              <a:buNone/>
            </a:pPr>
            <a:endParaRPr lang="tr-TR" sz="2800" b="1" dirty="0"/>
          </a:p>
          <a:p>
            <a:pPr>
              <a:lnSpc>
                <a:spcPct val="90000"/>
              </a:lnSpc>
              <a:buFont typeface="Wingdings" pitchFamily="2" charset="2"/>
              <a:buNone/>
            </a:pPr>
            <a:r>
              <a:rPr lang="tr-TR" sz="2800" b="1" dirty="0"/>
              <a:t>soru soran ve </a:t>
            </a:r>
          </a:p>
          <a:p>
            <a:pPr>
              <a:lnSpc>
                <a:spcPct val="90000"/>
              </a:lnSpc>
              <a:buFont typeface="Wingdings" pitchFamily="2" charset="2"/>
              <a:buNone/>
            </a:pPr>
            <a:r>
              <a:rPr lang="tr-TR" sz="2800" b="1" dirty="0"/>
              <a:t>sorulara yanıtlar bulan </a:t>
            </a:r>
          </a:p>
          <a:p>
            <a:pPr>
              <a:lnSpc>
                <a:spcPct val="90000"/>
              </a:lnSpc>
              <a:buFont typeface="Wingdings" pitchFamily="2" charset="2"/>
              <a:buNone/>
            </a:pPr>
            <a:r>
              <a:rPr lang="tr-TR" sz="2800" b="1" dirty="0"/>
              <a:t>bir etkinlik sağlamaları, </a:t>
            </a:r>
          </a:p>
          <a:p>
            <a:pPr algn="ctr">
              <a:lnSpc>
                <a:spcPct val="90000"/>
              </a:lnSpc>
              <a:buFont typeface="Wingdings" pitchFamily="2" charset="2"/>
              <a:buNone/>
            </a:pPr>
            <a:endParaRPr lang="tr-TR" sz="2800" b="1" dirty="0"/>
          </a:p>
          <a:p>
            <a:pPr algn="ctr">
              <a:lnSpc>
                <a:spcPct val="90000"/>
              </a:lnSpc>
              <a:buFont typeface="Wingdings" pitchFamily="2" charset="2"/>
              <a:buNone/>
            </a:pPr>
            <a:r>
              <a:rPr lang="tr-TR" sz="2800" b="1" dirty="0"/>
              <a:t>ödev, proje ve takım çalışmalarını aksatmamaları,</a:t>
            </a:r>
          </a:p>
          <a:p>
            <a:pPr algn="ctr">
              <a:lnSpc>
                <a:spcPct val="90000"/>
              </a:lnSpc>
              <a:buFont typeface="Wingdings" pitchFamily="2" charset="2"/>
              <a:buNone/>
            </a:pPr>
            <a:endParaRPr lang="tr-TR" sz="2800" dirty="0"/>
          </a:p>
        </p:txBody>
      </p:sp>
      <p:pic>
        <p:nvPicPr>
          <p:cNvPr id="55300" name="Picture 4" descr="00706">
            <a:hlinkClick r:id="rId2"/>
          </p:cNvPr>
          <p:cNvPicPr>
            <a:picLocks noChangeAspect="1" noChangeArrowheads="1"/>
          </p:cNvPicPr>
          <p:nvPr/>
        </p:nvPicPr>
        <p:blipFill>
          <a:blip r:embed="rId3"/>
          <a:srcRect/>
          <a:stretch>
            <a:fillRect/>
          </a:stretch>
        </p:blipFill>
        <p:spPr bwMode="auto">
          <a:xfrm>
            <a:off x="5857884" y="2071678"/>
            <a:ext cx="2808288" cy="1882775"/>
          </a:xfrm>
          <a:prstGeom prst="rect">
            <a:avLst/>
          </a:prstGeom>
          <a:noFill/>
        </p:spPr>
      </p:pic>
    </p:spTree>
  </p:cSld>
  <p:clrMapOvr>
    <a:masterClrMapping/>
  </p:clrMapOvr>
  <p:transition>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6323" name="Rectangle 3"/>
          <p:cNvSpPr>
            <a:spLocks noGrp="1" noChangeArrowheads="1"/>
          </p:cNvSpPr>
          <p:nvPr>
            <p:ph type="body" idx="1"/>
          </p:nvPr>
        </p:nvSpPr>
        <p:spPr/>
        <p:txBody>
          <a:bodyPr/>
          <a:lstStyle/>
          <a:p>
            <a:pPr algn="ctr">
              <a:lnSpc>
                <a:spcPct val="80000"/>
              </a:lnSpc>
              <a:buFont typeface="Wingdings" pitchFamily="2" charset="2"/>
              <a:buNone/>
            </a:pPr>
            <a:endParaRPr lang="tr-TR" sz="2800" b="1" dirty="0"/>
          </a:p>
          <a:p>
            <a:pPr>
              <a:lnSpc>
                <a:spcPct val="80000"/>
              </a:lnSpc>
              <a:buFont typeface="Wingdings" pitchFamily="2" charset="2"/>
              <a:buNone/>
            </a:pPr>
            <a:r>
              <a:rPr lang="tr-TR" sz="2800" b="1" dirty="0"/>
              <a:t>Kitapları, sevmeleri, </a:t>
            </a:r>
          </a:p>
          <a:p>
            <a:pPr>
              <a:lnSpc>
                <a:spcPct val="80000"/>
              </a:lnSpc>
              <a:buFont typeface="Wingdings" pitchFamily="2" charset="2"/>
              <a:buNone/>
            </a:pPr>
            <a:r>
              <a:rPr lang="tr-TR" sz="2800" b="1" dirty="0"/>
              <a:t>korumaları, sosyal, kültürel,</a:t>
            </a:r>
          </a:p>
          <a:p>
            <a:pPr>
              <a:lnSpc>
                <a:spcPct val="80000"/>
              </a:lnSpc>
              <a:buFont typeface="Wingdings" pitchFamily="2" charset="2"/>
              <a:buNone/>
            </a:pPr>
            <a:r>
              <a:rPr lang="tr-TR" sz="2800" b="1" dirty="0" smtClean="0"/>
              <a:t>bilimsel </a:t>
            </a:r>
            <a:r>
              <a:rPr lang="tr-TR" sz="2800" b="1" dirty="0"/>
              <a:t>ve sportif etkinliklere</a:t>
            </a:r>
          </a:p>
          <a:p>
            <a:pPr>
              <a:lnSpc>
                <a:spcPct val="80000"/>
              </a:lnSpc>
              <a:buFont typeface="Wingdings" pitchFamily="2" charset="2"/>
              <a:buNone/>
            </a:pPr>
            <a:r>
              <a:rPr lang="tr-TR" sz="2800" b="1" dirty="0" smtClean="0"/>
              <a:t>katılmaları</a:t>
            </a:r>
            <a:r>
              <a:rPr lang="tr-TR" sz="2800" b="1" dirty="0"/>
              <a:t>,</a:t>
            </a:r>
          </a:p>
          <a:p>
            <a:pPr algn="ctr">
              <a:lnSpc>
                <a:spcPct val="80000"/>
              </a:lnSpc>
              <a:buFont typeface="Wingdings" pitchFamily="2" charset="2"/>
              <a:buNone/>
            </a:pPr>
            <a:endParaRPr lang="tr-TR" sz="2800" b="1" dirty="0"/>
          </a:p>
          <a:p>
            <a:pPr>
              <a:lnSpc>
                <a:spcPct val="80000"/>
              </a:lnSpc>
              <a:buFont typeface="Wingdings" pitchFamily="2" charset="2"/>
              <a:buNone/>
            </a:pPr>
            <a:r>
              <a:rPr lang="tr-TR" sz="2800" b="1" dirty="0"/>
              <a:t>Fiziksel, zihinsel ve duygusal güçlerini;</a:t>
            </a:r>
          </a:p>
          <a:p>
            <a:pPr>
              <a:lnSpc>
                <a:spcPct val="80000"/>
              </a:lnSpc>
              <a:buFont typeface="Wingdings" pitchFamily="2" charset="2"/>
              <a:buNone/>
            </a:pPr>
            <a:r>
              <a:rPr lang="tr-TR" sz="2800" b="1" dirty="0" smtClean="0"/>
              <a:t>beden</a:t>
            </a:r>
            <a:r>
              <a:rPr lang="tr-TR" sz="2800" b="1" dirty="0"/>
              <a:t>, zeka ve duygularını dengeli </a:t>
            </a:r>
            <a:r>
              <a:rPr lang="tr-TR" sz="2800" b="1" dirty="0" smtClean="0"/>
              <a:t>biçimde geliştirmeye </a:t>
            </a:r>
            <a:r>
              <a:rPr lang="tr-TR" sz="2800" b="1" dirty="0"/>
              <a:t>özen göstermeleri,</a:t>
            </a:r>
          </a:p>
          <a:p>
            <a:pPr algn="ctr">
              <a:lnSpc>
                <a:spcPct val="80000"/>
              </a:lnSpc>
              <a:buFont typeface="Wingdings" pitchFamily="2" charset="2"/>
              <a:buNone/>
            </a:pPr>
            <a:endParaRPr lang="tr-TR" sz="2800" b="1" dirty="0"/>
          </a:p>
        </p:txBody>
      </p:sp>
      <p:pic>
        <p:nvPicPr>
          <p:cNvPr id="56324" name="Picture 4" descr="774">
            <a:hlinkClick r:id="rId2"/>
          </p:cNvPr>
          <p:cNvPicPr>
            <a:picLocks noChangeAspect="1" noChangeArrowheads="1"/>
          </p:cNvPicPr>
          <p:nvPr/>
        </p:nvPicPr>
        <p:blipFill>
          <a:blip r:embed="rId3"/>
          <a:srcRect/>
          <a:stretch>
            <a:fillRect/>
          </a:stretch>
        </p:blipFill>
        <p:spPr bwMode="auto">
          <a:xfrm>
            <a:off x="6643702" y="1571612"/>
            <a:ext cx="2249234" cy="2071702"/>
          </a:xfrm>
          <a:prstGeom prst="rect">
            <a:avLst/>
          </a:prstGeom>
          <a:noFill/>
        </p:spPr>
      </p:pic>
    </p:spTree>
  </p:cSld>
  <p:clrMapOvr>
    <a:masterClrMapping/>
  </p:clrMapOvr>
  <p:transition>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pPr algn="ctr"/>
            <a:r>
              <a:rPr lang="tr-TR" sz="4000" b="1">
                <a:solidFill>
                  <a:srgbClr val="CD1159"/>
                </a:solidFill>
                <a:effectLst>
                  <a:outerShdw blurRad="38100" dist="38100" dir="2700000" algn="tl">
                    <a:srgbClr val="C0C0C0"/>
                  </a:outerShdw>
                </a:effectLst>
              </a:rPr>
              <a:t>ÖĞRENCİDEN BEKLENEN </a:t>
            </a:r>
            <a:br>
              <a:rPr lang="tr-TR" sz="4000" b="1">
                <a:solidFill>
                  <a:srgbClr val="CD1159"/>
                </a:solidFill>
                <a:effectLst>
                  <a:outerShdw blurRad="38100" dist="38100" dir="2700000" algn="tl">
                    <a:srgbClr val="C0C0C0"/>
                  </a:outerShdw>
                </a:effectLst>
              </a:rPr>
            </a:br>
            <a:r>
              <a:rPr lang="tr-TR" sz="4000" b="1">
                <a:solidFill>
                  <a:srgbClr val="CD1159"/>
                </a:solidFill>
                <a:effectLst>
                  <a:outerShdw blurRad="38100" dist="38100" dir="2700000" algn="tl">
                    <a:srgbClr val="C0C0C0"/>
                  </a:outerShdw>
                </a:effectLst>
                <a:sym typeface="Wingdings" pitchFamily="2" charset="2"/>
              </a:rPr>
              <a:t> </a:t>
            </a:r>
            <a:r>
              <a:rPr lang="tr-TR" sz="4000" b="1">
                <a:solidFill>
                  <a:srgbClr val="CD1159"/>
                </a:solidFill>
                <a:effectLst>
                  <a:outerShdw blurRad="38100" dist="38100" dir="2700000" algn="tl">
                    <a:srgbClr val="C0C0C0"/>
                  </a:outerShdw>
                </a:effectLst>
              </a:rPr>
              <a:t>DAVRANIŞLAR</a:t>
            </a:r>
          </a:p>
        </p:txBody>
      </p:sp>
      <p:sp>
        <p:nvSpPr>
          <p:cNvPr id="57347" name="Rectangle 3"/>
          <p:cNvSpPr>
            <a:spLocks noGrp="1" noChangeArrowheads="1"/>
          </p:cNvSpPr>
          <p:nvPr>
            <p:ph type="body" idx="1"/>
          </p:nvPr>
        </p:nvSpPr>
        <p:spPr/>
        <p:txBody>
          <a:bodyPr/>
          <a:lstStyle/>
          <a:p>
            <a:pPr algn="ctr">
              <a:lnSpc>
                <a:spcPct val="90000"/>
              </a:lnSpc>
              <a:buFont typeface="Wingdings" pitchFamily="2" charset="2"/>
              <a:buNone/>
            </a:pPr>
            <a:r>
              <a:rPr lang="tr-TR" b="1"/>
              <a:t>Öğrencilerden </a:t>
            </a:r>
          </a:p>
          <a:p>
            <a:pPr algn="ctr">
              <a:lnSpc>
                <a:spcPct val="90000"/>
              </a:lnSpc>
              <a:buFont typeface="Wingdings" pitchFamily="2" charset="2"/>
              <a:buNone/>
            </a:pPr>
            <a:r>
              <a:rPr lang="tr-TR" b="1"/>
              <a:t>Okulda var olan diğer kurallara da</a:t>
            </a:r>
          </a:p>
          <a:p>
            <a:pPr algn="ctr">
              <a:lnSpc>
                <a:spcPct val="90000"/>
              </a:lnSpc>
              <a:buFont typeface="Wingdings" pitchFamily="2" charset="2"/>
              <a:buNone/>
            </a:pPr>
            <a:r>
              <a:rPr lang="tr-TR" b="1"/>
              <a:t>kendisi, ailesi ve </a:t>
            </a:r>
          </a:p>
          <a:p>
            <a:pPr algn="ctr">
              <a:lnSpc>
                <a:spcPct val="90000"/>
              </a:lnSpc>
              <a:buFont typeface="Wingdings" pitchFamily="2" charset="2"/>
              <a:buNone/>
            </a:pPr>
            <a:endParaRPr lang="tr-TR" b="1"/>
          </a:p>
          <a:p>
            <a:pPr algn="ctr">
              <a:lnSpc>
                <a:spcPct val="90000"/>
              </a:lnSpc>
              <a:buFont typeface="Wingdings" pitchFamily="2" charset="2"/>
              <a:buNone/>
            </a:pPr>
            <a:endParaRPr lang="tr-TR" b="1"/>
          </a:p>
          <a:p>
            <a:pPr algn="ctr">
              <a:lnSpc>
                <a:spcPct val="90000"/>
              </a:lnSpc>
              <a:buFont typeface="Wingdings" pitchFamily="2" charset="2"/>
              <a:buNone/>
            </a:pPr>
            <a:r>
              <a:rPr lang="tr-TR" b="1">
                <a:solidFill>
                  <a:srgbClr val="E81802"/>
                </a:solidFill>
              </a:rPr>
              <a:t>Ulusu için</a:t>
            </a:r>
            <a:r>
              <a:rPr lang="tr-TR" b="1"/>
              <a:t> </a:t>
            </a:r>
          </a:p>
          <a:p>
            <a:pPr algn="ctr">
              <a:lnSpc>
                <a:spcPct val="90000"/>
              </a:lnSpc>
              <a:buFont typeface="Wingdings" pitchFamily="2" charset="2"/>
              <a:buNone/>
            </a:pPr>
            <a:r>
              <a:rPr lang="tr-TR" b="1"/>
              <a:t>Uyması beklenir.</a:t>
            </a:r>
          </a:p>
          <a:p>
            <a:pPr algn="ctr">
              <a:lnSpc>
                <a:spcPct val="90000"/>
              </a:lnSpc>
              <a:buFont typeface="Wingdings" pitchFamily="2" charset="2"/>
              <a:buNone/>
            </a:pPr>
            <a:endParaRPr lang="tr-TR" b="1"/>
          </a:p>
          <a:p>
            <a:pPr>
              <a:lnSpc>
                <a:spcPct val="90000"/>
              </a:lnSpc>
              <a:buFont typeface="Wingdings" pitchFamily="2" charset="2"/>
              <a:buNone/>
            </a:pPr>
            <a:endParaRPr lang="tr-TR"/>
          </a:p>
        </p:txBody>
      </p:sp>
      <p:pic>
        <p:nvPicPr>
          <p:cNvPr id="57348" name="Picture 4" descr="images"/>
          <p:cNvPicPr>
            <a:picLocks noChangeAspect="1" noChangeArrowheads="1"/>
          </p:cNvPicPr>
          <p:nvPr/>
        </p:nvPicPr>
        <p:blipFill>
          <a:blip r:embed="rId2"/>
          <a:srcRect/>
          <a:stretch>
            <a:fillRect/>
          </a:stretch>
        </p:blipFill>
        <p:spPr bwMode="auto">
          <a:xfrm>
            <a:off x="4500562" y="3000372"/>
            <a:ext cx="1228725" cy="990600"/>
          </a:xfrm>
          <a:prstGeom prst="rect">
            <a:avLst/>
          </a:prstGeom>
          <a:noFill/>
        </p:spPr>
      </p:pic>
      <p:pic>
        <p:nvPicPr>
          <p:cNvPr id="57349" name="Picture 5" descr="asker">
            <a:hlinkClick r:id="rId3"/>
          </p:cNvPr>
          <p:cNvPicPr>
            <a:picLocks noChangeAspect="1" noChangeArrowheads="1"/>
          </p:cNvPicPr>
          <p:nvPr/>
        </p:nvPicPr>
        <p:blipFill>
          <a:blip r:embed="rId4"/>
          <a:srcRect/>
          <a:stretch>
            <a:fillRect/>
          </a:stretch>
        </p:blipFill>
        <p:spPr bwMode="auto">
          <a:xfrm>
            <a:off x="1285852" y="4429132"/>
            <a:ext cx="1751012" cy="2087562"/>
          </a:xfrm>
          <a:prstGeom prst="rect">
            <a:avLst/>
          </a:prstGeom>
          <a:noFill/>
        </p:spPr>
      </p:pic>
      <p:pic>
        <p:nvPicPr>
          <p:cNvPr id="57350" name="Picture 6" descr="6105">
            <a:hlinkClick r:id="rId5"/>
          </p:cNvPr>
          <p:cNvPicPr>
            <a:picLocks noChangeAspect="1" noChangeArrowheads="1"/>
          </p:cNvPicPr>
          <p:nvPr/>
        </p:nvPicPr>
        <p:blipFill>
          <a:blip r:embed="rId6"/>
          <a:srcRect/>
          <a:stretch>
            <a:fillRect/>
          </a:stretch>
        </p:blipFill>
        <p:spPr bwMode="auto">
          <a:xfrm>
            <a:off x="6572264" y="5000636"/>
            <a:ext cx="2303462" cy="1687512"/>
          </a:xfrm>
          <a:prstGeom prst="rect">
            <a:avLst/>
          </a:prstGeom>
          <a:noFill/>
        </p:spPr>
      </p:pic>
    </p:spTree>
  </p:cSld>
  <p:clrMapOvr>
    <a:masterClrMapping/>
  </p:clrMapOvr>
  <p:transition>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TEŞEKKÜRLER…</a:t>
            </a:r>
            <a:endParaRPr lang="tr-TR" dirty="0"/>
          </a:p>
        </p:txBody>
      </p:sp>
    </p:spTree>
  </p:cSld>
  <p:clrMapOvr>
    <a:masterClrMapping/>
  </p:clrMapOvr>
  <p:transition>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762000"/>
            <a:ext cx="7543800" cy="1524000"/>
          </a:xfrm>
        </p:spPr>
        <p:txBody>
          <a:bodyPr/>
          <a:lstStyle/>
          <a:p>
            <a:r>
              <a:rPr lang="tr-TR" dirty="0" smtClean="0"/>
              <a:t>Etik Nedir?</a:t>
            </a:r>
            <a:endParaRPr lang="tr-TR" dirty="0"/>
          </a:p>
        </p:txBody>
      </p:sp>
      <p:sp>
        <p:nvSpPr>
          <p:cNvPr id="3" name="Alt Başlık 2"/>
          <p:cNvSpPr>
            <a:spLocks noGrp="1"/>
          </p:cNvSpPr>
          <p:nvPr>
            <p:ph type="subTitle" idx="1"/>
          </p:nvPr>
        </p:nvSpPr>
        <p:spPr>
          <a:xfrm>
            <a:off x="838200" y="3200400"/>
            <a:ext cx="7543800" cy="2667000"/>
          </a:xfrm>
        </p:spPr>
        <p:txBody>
          <a:bodyPr>
            <a:normAutofit/>
          </a:bodyPr>
          <a:lstStyle/>
          <a:p>
            <a:r>
              <a:rPr lang="tr-TR" dirty="0" smtClean="0"/>
              <a:t>Kısaca etik; bir </a:t>
            </a:r>
            <a:r>
              <a:rPr lang="tr-TR" dirty="0"/>
              <a:t>işi doğru düzgün yapmak</a:t>
            </a:r>
            <a:r>
              <a:rPr lang="tr-TR" dirty="0" smtClean="0"/>
              <a:t>, insanları </a:t>
            </a:r>
            <a:r>
              <a:rPr lang="tr-TR" dirty="0"/>
              <a:t>yalanla , hileyle kandırmadan, dürüst çalışmak, kurallara </a:t>
            </a:r>
            <a:r>
              <a:rPr lang="tr-TR" dirty="0" smtClean="0"/>
              <a:t>uymaktır.</a:t>
            </a:r>
          </a:p>
          <a:p>
            <a:r>
              <a:rPr lang="tr-TR" dirty="0"/>
              <a:t>Etik evrenseldir. Evrensel kabul gören </a:t>
            </a:r>
            <a:r>
              <a:rPr lang="tr-TR" dirty="0" smtClean="0"/>
              <a:t>kurallardır.</a:t>
            </a:r>
            <a:r>
              <a:rPr lang="tr-TR" dirty="0"/>
              <a:t>    </a:t>
            </a:r>
          </a:p>
        </p:txBody>
      </p:sp>
      <p:pic>
        <p:nvPicPr>
          <p:cNvPr id="1026" name="Picture 2" descr="C:\Users\kkkk\Desktop\16c47fb.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07626" y="0"/>
            <a:ext cx="7674374" cy="304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69325171"/>
      </p:ext>
    </p:extLst>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90600" y="381000"/>
            <a:ext cx="7391400" cy="2402767"/>
          </a:xfrm>
        </p:spPr>
        <p:txBody>
          <a:bodyPr>
            <a:noAutofit/>
          </a:bodyPr>
          <a:lstStyle/>
          <a:p>
            <a:r>
              <a:rPr lang="tr-TR" sz="7200" b="1" dirty="0" smtClean="0">
                <a:latin typeface="+mn-lt"/>
              </a:rPr>
              <a:t>Baba, Oğul ve Bir Torba Çivi</a:t>
            </a:r>
            <a:endParaRPr lang="tr-TR" sz="7200" b="1" dirty="0">
              <a:latin typeface="+mn-lt"/>
            </a:endParaRPr>
          </a:p>
        </p:txBody>
      </p:sp>
      <p:pic>
        <p:nvPicPr>
          <p:cNvPr id="17410" name="Picture 2" descr="http://hayal.internet.sitemynet.com/mynet_resimlerim/12.jpg"/>
          <p:cNvPicPr>
            <a:picLocks noChangeAspect="1" noChangeArrowheads="1"/>
          </p:cNvPicPr>
          <p:nvPr/>
        </p:nvPicPr>
        <p:blipFill>
          <a:blip r:embed="rId3"/>
          <a:srcRect/>
          <a:stretch>
            <a:fillRect/>
          </a:stretch>
        </p:blipFill>
        <p:spPr bwMode="auto">
          <a:xfrm>
            <a:off x="2743200" y="3318164"/>
            <a:ext cx="3886200" cy="2590800"/>
          </a:xfrm>
          <a:prstGeom prst="rect">
            <a:avLst/>
          </a:prstGeom>
          <a:noFill/>
          <a:ln w="123825">
            <a:solidFill>
              <a:schemeClr val="tx1"/>
            </a:solidFill>
          </a:ln>
        </p:spPr>
      </p:pic>
      <p:sp>
        <p:nvSpPr>
          <p:cNvPr id="3" name="Dikdörtgen 2"/>
          <p:cNvSpPr/>
          <p:nvPr/>
        </p:nvSpPr>
        <p:spPr>
          <a:xfrm>
            <a:off x="1066800" y="6324600"/>
            <a:ext cx="2655535" cy="369332"/>
          </a:xfrm>
          <a:prstGeom prst="rect">
            <a:avLst/>
          </a:prstGeom>
        </p:spPr>
        <p:txBody>
          <a:bodyPr wrap="none">
            <a:spAutoFit/>
          </a:bodyPr>
          <a:lstStyle/>
          <a:p>
            <a:r>
              <a:rPr lang="tr-TR" b="1" dirty="0"/>
              <a:t>Etik İle İlgili Bir </a:t>
            </a:r>
            <a:r>
              <a:rPr lang="tr-TR" b="1" dirty="0" smtClean="0"/>
              <a:t>Hikaye</a:t>
            </a:r>
            <a:endParaRPr lang="tr-TR" dirty="0"/>
          </a:p>
        </p:txBody>
      </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09600" y="685800"/>
            <a:ext cx="4191000" cy="5364163"/>
          </a:xfrm>
        </p:spPr>
        <p:txBody>
          <a:bodyPr>
            <a:noAutofit/>
          </a:bodyPr>
          <a:lstStyle/>
          <a:p>
            <a:pPr algn="ctr">
              <a:buNone/>
            </a:pPr>
            <a:r>
              <a:rPr lang="tr-TR" sz="3200" dirty="0" smtClean="0"/>
              <a:t/>
            </a:r>
            <a:br>
              <a:rPr lang="tr-TR" sz="3200" dirty="0" smtClean="0"/>
            </a:br>
            <a:r>
              <a:rPr lang="tr-TR" sz="3200" dirty="0" smtClean="0"/>
              <a:t>Kötü karakterli bir genç varmış. Bir gün babası ona çivilerle dolu bir torba vermiş. “Arkadaşların ile tartışıp kavga ettiğin zaman her sefer bu tahta perdeye bir çivi </a:t>
            </a:r>
            <a:r>
              <a:rPr lang="tr-TR" sz="3200" dirty="0" err="1" smtClean="0"/>
              <a:t>çak”demiş</a:t>
            </a:r>
            <a:r>
              <a:rPr lang="tr-TR" sz="3200" dirty="0" smtClean="0"/>
              <a:t>. </a:t>
            </a:r>
            <a:br>
              <a:rPr lang="tr-TR" sz="3200" dirty="0" smtClean="0"/>
            </a:br>
            <a:r>
              <a:rPr lang="tr-TR" sz="3200" dirty="0" smtClean="0"/>
              <a:t/>
            </a:r>
            <a:br>
              <a:rPr lang="tr-TR" sz="3200" dirty="0" smtClean="0"/>
            </a:br>
            <a:endParaRPr lang="tr-TR" sz="3200" dirty="0"/>
          </a:p>
        </p:txBody>
      </p:sp>
      <p:pic>
        <p:nvPicPr>
          <p:cNvPr id="5" name="Picture 4" descr="http://mavimelek.com/story/pasli_civi.jpg"/>
          <p:cNvPicPr>
            <a:picLocks noChangeAspect="1" noChangeArrowheads="1"/>
          </p:cNvPicPr>
          <p:nvPr/>
        </p:nvPicPr>
        <p:blipFill>
          <a:blip r:embed="rId3"/>
          <a:srcRect/>
          <a:stretch>
            <a:fillRect/>
          </a:stretch>
        </p:blipFill>
        <p:spPr bwMode="auto">
          <a:xfrm>
            <a:off x="5056909" y="762000"/>
            <a:ext cx="3248891" cy="4800600"/>
          </a:xfrm>
          <a:prstGeom prst="rect">
            <a:avLst/>
          </a:prstGeom>
          <a:noFill/>
          <a:ln w="66675">
            <a:solidFill>
              <a:schemeClr val="tx1"/>
            </a:solidFill>
          </a:ln>
        </p:spPr>
      </p:pic>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6800" y="1600200"/>
            <a:ext cx="7620000" cy="4525963"/>
          </a:xfrm>
        </p:spPr>
        <p:txBody>
          <a:bodyPr>
            <a:normAutofit/>
          </a:bodyPr>
          <a:lstStyle/>
          <a:p>
            <a:pPr>
              <a:buNone/>
            </a:pPr>
            <a:r>
              <a:rPr lang="tr-TR" dirty="0" smtClean="0"/>
              <a:t/>
            </a:r>
            <a:br>
              <a:rPr lang="tr-TR" dirty="0" smtClean="0"/>
            </a:br>
            <a:r>
              <a:rPr lang="tr-TR" dirty="0" smtClean="0"/>
              <a:t/>
            </a:r>
            <a:br>
              <a:rPr lang="tr-TR" dirty="0" smtClean="0"/>
            </a:br>
            <a:endParaRPr lang="tr-TR" dirty="0"/>
          </a:p>
        </p:txBody>
      </p:sp>
      <p:sp>
        <p:nvSpPr>
          <p:cNvPr id="6" name="5 Dikdörtgen"/>
          <p:cNvSpPr/>
          <p:nvPr/>
        </p:nvSpPr>
        <p:spPr>
          <a:xfrm>
            <a:off x="1524000" y="914400"/>
            <a:ext cx="6324600" cy="4031873"/>
          </a:xfrm>
          <a:prstGeom prst="rect">
            <a:avLst/>
          </a:prstGeom>
        </p:spPr>
        <p:txBody>
          <a:bodyPr wrap="square">
            <a:spAutoFit/>
          </a:bodyPr>
          <a:lstStyle/>
          <a:p>
            <a:pPr algn="ctr"/>
            <a:r>
              <a:rPr lang="tr-TR" sz="3200" dirty="0" smtClean="0"/>
              <a:t>Genç, ilk günde tahta perdeye 37 çivi çakmış. Sonraki haftalarda kendi kendine kontrol etmeye çalışmış ve geçen her günde daha az çivi çakmış. Nihayet bir gün gelmiş ki hiç çivi çakmamış. Babasına gidip söylemiş. Babası onu yeniden tahta perdenin önüne götürmüş. </a:t>
            </a:r>
            <a:endParaRPr lang="tr-TR" sz="3200" dirty="0"/>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6800" y="1219200"/>
            <a:ext cx="6781800" cy="4709160"/>
          </a:xfrm>
        </p:spPr>
        <p:txBody>
          <a:bodyPr>
            <a:noAutofit/>
          </a:bodyPr>
          <a:lstStyle/>
          <a:p>
            <a:pPr algn="ctr">
              <a:buNone/>
            </a:pPr>
            <a:r>
              <a:rPr lang="tr-TR" sz="3200" dirty="0" smtClean="0"/>
              <a:t>	Babası gence:</a:t>
            </a:r>
            <a:br>
              <a:rPr lang="tr-TR" sz="3200" dirty="0" smtClean="0"/>
            </a:br>
            <a:r>
              <a:rPr lang="tr-TR" sz="3200" dirty="0" smtClean="0"/>
              <a:t/>
            </a:r>
            <a:br>
              <a:rPr lang="tr-TR" sz="3200" dirty="0" smtClean="0"/>
            </a:br>
            <a:r>
              <a:rPr lang="tr-TR" sz="3200" dirty="0" smtClean="0"/>
              <a:t>“Bugünden başlayarak tartışmayıp kavga etmediğin her gün için tahta perdelerden bir çivi çıkart.”demiş.Günler geçmiş. Bir gün gelmiş ki tahta perdede hiç çivi kalmamış. </a:t>
            </a:r>
            <a:br>
              <a:rPr lang="tr-TR" sz="3200" dirty="0" smtClean="0"/>
            </a:br>
            <a:r>
              <a:rPr lang="tr-TR" sz="3200" dirty="0" smtClean="0"/>
              <a:t/>
            </a:r>
            <a:br>
              <a:rPr lang="tr-TR" sz="3200" dirty="0" smtClean="0"/>
            </a:br>
            <a:endParaRPr lang="tr-TR" sz="3200" dirty="0"/>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90600" y="838200"/>
            <a:ext cx="7010400" cy="4709160"/>
          </a:xfrm>
        </p:spPr>
        <p:txBody>
          <a:bodyPr>
            <a:normAutofit/>
          </a:bodyPr>
          <a:lstStyle/>
          <a:p>
            <a:pPr algn="ctr">
              <a:buNone/>
            </a:pPr>
            <a:r>
              <a:rPr lang="tr-TR" sz="3200" dirty="0" smtClean="0"/>
              <a:t>   Bunu </a:t>
            </a:r>
            <a:r>
              <a:rPr lang="tr-TR" sz="3200" dirty="0"/>
              <a:t>gören baba oğlunu yeniden tahtanın karşısına götürmüş ve</a:t>
            </a:r>
            <a:br>
              <a:rPr lang="tr-TR" sz="3200" dirty="0"/>
            </a:br>
            <a:r>
              <a:rPr lang="tr-TR" sz="3200" dirty="0"/>
              <a:t>“Aferin oğlum iyi davrandın, arkadaşlarınla iyi geçindin, hiç kimseyle kavga etmedin; ama bu tahtaya dikkatli bak. Üzerinde artık çok delik var. Bu tahta perde hiçbir zaman geçmişteki gibi olmayacak.” </a:t>
            </a:r>
            <a:r>
              <a:rPr lang="tr-TR" sz="3200" dirty="0" smtClean="0"/>
              <a:t>demiş</a:t>
            </a:r>
            <a:endParaRPr lang="tr-TR" sz="3200" dirty="0"/>
          </a:p>
        </p:txBody>
      </p:sp>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6800" y="838200"/>
            <a:ext cx="7010400" cy="5029200"/>
          </a:xfrm>
        </p:spPr>
        <p:txBody>
          <a:bodyPr>
            <a:noAutofit/>
          </a:bodyPr>
          <a:lstStyle/>
          <a:p>
            <a:pPr algn="ctr">
              <a:buNone/>
            </a:pPr>
            <a:r>
              <a:rPr lang="tr-TR" sz="2800" dirty="0" smtClean="0"/>
              <a:t>  …ve sözlerine şöyle devam etmiş. “Arkadaşlarla tartışılıp, kavga edildiği zaman kötü kelimeler kullanılır. Arkadaşlar birbirlerinin kalplerini kırarlar. Söylenen her kötü kelime kalpte bir yara (delik) bırakır. Arkadaşlarına bin defa kendini affettiğini söyleyebilirsin; ama bu delik aynen kalacak, kapanmayacaktır. </a:t>
            </a:r>
            <a:br>
              <a:rPr lang="tr-TR" sz="2800" dirty="0" smtClean="0"/>
            </a:br>
            <a:endParaRPr lang="tr-TR" sz="2800" dirty="0"/>
          </a:p>
        </p:txBody>
      </p:sp>
    </p:spTree>
  </p:cSld>
  <p:clrMapOvr>
    <a:masterClrMapping/>
  </p:clrMapOvr>
  <p:transition>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83</TotalTime>
  <Words>676</Words>
  <Application>Microsoft Office PowerPoint</Application>
  <PresentationFormat>Ekran Gösterisi (4:3)</PresentationFormat>
  <Paragraphs>140</Paragraphs>
  <Slides>28</Slides>
  <Notes>8</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Gündönümü</vt:lpstr>
      <vt:lpstr>Etik Günü</vt:lpstr>
      <vt:lpstr>Etik Nedir?</vt:lpstr>
      <vt:lpstr>Etik Nedir?</vt:lpstr>
      <vt:lpstr>Baba, Oğul ve Bir Torba Çivi</vt:lpstr>
      <vt:lpstr>Slayt 5</vt:lpstr>
      <vt:lpstr>Slayt 6</vt:lpstr>
      <vt:lpstr>Slayt 7</vt:lpstr>
      <vt:lpstr>Slayt 8</vt:lpstr>
      <vt:lpstr>Slayt 9</vt:lpstr>
      <vt:lpstr>Slayt 10</vt:lpstr>
      <vt:lpstr>Slayt 11</vt:lpstr>
      <vt:lpstr>Eğitimde Etiğin Önemi</vt:lpstr>
      <vt:lpstr>Eğitimde Etiğin Önemi</vt:lpstr>
      <vt:lpstr>Eğitimde Etiğin Önemi</vt:lpstr>
      <vt:lpstr>Eğitimde Etiğin Önemi</vt:lpstr>
      <vt:lpstr>Niçin? sorusunun yanıtını amaç boyutu oluşturmaktadır. </vt:lpstr>
      <vt:lpstr>ÖĞRENCİDEN BEKLENEN   DAVRANIŞLAR</vt:lpstr>
      <vt:lpstr>ÖĞRENCİDEN BEKLENEN   DAVRANIŞLAR </vt:lpstr>
      <vt:lpstr>ÖĞRENCİDEN BEKLENEN   DAVRANIŞLAR </vt:lpstr>
      <vt:lpstr>ÖĞRENCİDEN BEKLENEN   DAVRANIŞLAR</vt:lpstr>
      <vt:lpstr>ÖĞRENCİDEN BEKLENEN   DAVRANIŞLAR</vt:lpstr>
      <vt:lpstr>ÖĞRENCİDEN BEKLENEN   DAVRANIŞLAR</vt:lpstr>
      <vt:lpstr>ÖĞRENCİDEN BEKLENEN   DAVRANIŞLAR</vt:lpstr>
      <vt:lpstr>ÖĞRENCİDEN BEKLENEN   DAVRANIŞLAR</vt:lpstr>
      <vt:lpstr>ÖĞRENCİDEN BEKLENEN   DAVRANIŞLAR</vt:lpstr>
      <vt:lpstr>ÖĞRENCİDEN BEKLENEN   DAVRANIŞLAR</vt:lpstr>
      <vt:lpstr>ÖĞRENCİDEN BEKLENEN   DAVRANIŞLAR</vt:lpstr>
      <vt:lpstr>TEŞEKKÜRLER…</vt:lpstr>
    </vt:vector>
  </TitlesOfParts>
  <Company>WINCE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CEVOL5</dc:creator>
  <cp:lastModifiedBy>USER</cp:lastModifiedBy>
  <cp:revision>16</cp:revision>
  <dcterms:created xsi:type="dcterms:W3CDTF">2010-05-02T09:22:16Z</dcterms:created>
  <dcterms:modified xsi:type="dcterms:W3CDTF">2018-05-23T09:44:54Z</dcterms:modified>
</cp:coreProperties>
</file>